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handoutMasterIdLst>
    <p:handoutMasterId r:id="rId25"/>
  </p:handoutMasterIdLst>
  <p:sldIdLst>
    <p:sldId id="257" r:id="rId2"/>
    <p:sldId id="503" r:id="rId3"/>
    <p:sldId id="454" r:id="rId4"/>
    <p:sldId id="505" r:id="rId5"/>
    <p:sldId id="506" r:id="rId6"/>
    <p:sldId id="507" r:id="rId7"/>
    <p:sldId id="508" r:id="rId8"/>
    <p:sldId id="509" r:id="rId9"/>
    <p:sldId id="510" r:id="rId10"/>
    <p:sldId id="511" r:id="rId11"/>
    <p:sldId id="512" r:id="rId12"/>
    <p:sldId id="513" r:id="rId13"/>
    <p:sldId id="514" r:id="rId14"/>
    <p:sldId id="516" r:id="rId15"/>
    <p:sldId id="517" r:id="rId16"/>
    <p:sldId id="518" r:id="rId17"/>
    <p:sldId id="519" r:id="rId18"/>
    <p:sldId id="520" r:id="rId19"/>
    <p:sldId id="521" r:id="rId20"/>
    <p:sldId id="522" r:id="rId21"/>
    <p:sldId id="523" r:id="rId22"/>
    <p:sldId id="50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70" d="100"/>
          <a:sy n="70" d="100"/>
        </p:scale>
        <p:origin x="-744" y="-1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EEB1CAAF-2D0B-471A-995D-89A4CA8E8CD5}" type="datetimeFigureOut">
              <a:rPr lang="fa-IR" smtClean="0"/>
              <a:t>1441/06/24</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BBED2847-0EE4-4297-839C-4E6CB51F4B1B}" type="slidenum">
              <a:rPr lang="fa-IR" smtClean="0"/>
              <a:t>‹#›</a:t>
            </a:fld>
            <a:endParaRPr lang="fa-IR"/>
          </a:p>
        </p:txBody>
      </p:sp>
    </p:spTree>
    <p:extLst>
      <p:ext uri="{BB962C8B-B14F-4D97-AF65-F5344CB8AC3E}">
        <p14:creationId xmlns:p14="http://schemas.microsoft.com/office/powerpoint/2010/main" val="19716004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92CAF6-DD70-41BB-B4EA-2BEB3820716C}" type="datetimeFigureOut">
              <a:rPr lang="en-US" smtClean="0"/>
              <a:pPr/>
              <a:t>2/18/2020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78D336-B3D6-4495-B218-99208464D2D2}" type="slidenum">
              <a:rPr lang="en-US" smtClean="0"/>
              <a:pPr/>
              <a:t>‹#›</a:t>
            </a:fld>
            <a:endParaRPr lang="en-US"/>
          </a:p>
        </p:txBody>
      </p:sp>
    </p:spTree>
    <p:extLst>
      <p:ext uri="{BB962C8B-B14F-4D97-AF65-F5344CB8AC3E}">
        <p14:creationId xmlns:p14="http://schemas.microsoft.com/office/powerpoint/2010/main" val="257908738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CC78D336-B3D6-4495-B218-99208464D2D2}"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jpg"/>
          <p:cNvPicPr>
            <a:picLocks noChangeAspect="1"/>
          </p:cNvPicPr>
          <p:nvPr/>
        </p:nvPicPr>
        <p:blipFill>
          <a:blip r:embed="rId2">
            <a:clrChange>
              <a:clrFrom>
                <a:srgbClr val="FFFFFF"/>
              </a:clrFrom>
              <a:clrTo>
                <a:srgbClr val="FFFFFF">
                  <a:alpha val="0"/>
                </a:srgbClr>
              </a:clrTo>
            </a:clrChange>
          </a:blip>
          <a:stretch>
            <a:fillRect/>
          </a:stretch>
        </p:blipFill>
        <p:spPr>
          <a:xfrm>
            <a:off x="3359697" y="1143000"/>
            <a:ext cx="6984437" cy="5238328"/>
          </a:xfrm>
          <a:prstGeom prst="rect">
            <a:avLst/>
          </a:prstGeom>
        </p:spPr>
      </p:pic>
    </p:spTree>
    <p:extLst>
      <p:ext uri="{BB962C8B-B14F-4D97-AF65-F5344CB8AC3E}">
        <p14:creationId xmlns:p14="http://schemas.microsoft.com/office/powerpoint/2010/main" val="512294231"/>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r">
              <a:spcBef>
                <a:spcPct val="0"/>
              </a:spcBef>
            </a:pPr>
            <a:r>
              <a:rPr lang="fa-IR" b="1" dirty="0" smtClean="0">
                <a:solidFill>
                  <a:schemeClr val="tx1"/>
                </a:solidFill>
                <a:cs typeface="B Nazanin" pitchFamily="2" charset="-78"/>
              </a:rPr>
              <a:t>ادامه دستورالعمل تکمیل فرم شماره3</a:t>
            </a:r>
            <a:endParaRPr lang="fa-IR"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700119" y="1971040"/>
            <a:ext cx="8259580" cy="2794000"/>
          </a:xfrm>
        </p:spPr>
        <p:txBody>
          <a:bodyPr>
            <a:noAutofit/>
          </a:bodyPr>
          <a:lstStyle/>
          <a:p>
            <a:pPr lvl="0" algn="r" rtl="1">
              <a:lnSpc>
                <a:spcPct val="150000"/>
              </a:lnSpc>
            </a:pPr>
            <a:r>
              <a:rPr lang="fa-IR" dirty="0" smtClean="0">
                <a:cs typeface="B Nazanin" pitchFamily="2" charset="-78"/>
              </a:rPr>
              <a:t>نکته مهم: مسئولین آمارباید دقت داشته باشند که جمع ستون مربوط به تعداد موارد انتقال به بخشها وانتقال ازبخشها درپایان ماه بایستی برابر باشد. </a:t>
            </a:r>
            <a:endParaRPr lang="en-US" dirty="0" smtClean="0">
              <a:cs typeface="B Nazanin" pitchFamily="2" charset="-78"/>
            </a:endParaRPr>
          </a:p>
          <a:p>
            <a:pPr algn="r" rtl="1">
              <a:lnSpc>
                <a:spcPct val="150000"/>
              </a:lnSpc>
            </a:pPr>
            <a:r>
              <a:rPr lang="fa-IR" dirty="0" smtClean="0">
                <a:cs typeface="B Nazanin" pitchFamily="2" charset="-78"/>
              </a:rPr>
              <a:t>نکته : تکمیل اطلاعات مربوط به نام بیمارستان ، ماه وسال گزارش دراین فرم الزامی می باشد .   </a:t>
            </a:r>
            <a:endParaRPr lang="en-US" dirty="0" smtClean="0">
              <a:cs typeface="B Nazanin" pitchFamily="2" charset="-78"/>
            </a:endParaRPr>
          </a:p>
          <a:p>
            <a:pPr lvl="0" algn="r" rtl="1">
              <a:lnSpc>
                <a:spcPct val="150000"/>
              </a:lnSpc>
            </a:pPr>
            <a:endParaRPr lang="en-US" dirty="0" smtClean="0">
              <a:cs typeface="B Nazanin" pitchFamily="2" charset="-78"/>
            </a:endParaRPr>
          </a:p>
          <a:p>
            <a:pPr algn="r" rtl="1">
              <a:lnSpc>
                <a:spcPct val="150000"/>
              </a:lnSpc>
              <a:buNone/>
            </a:pPr>
            <a:endParaRPr lang="fa-IR" b="1" dirty="0" smtClean="0">
              <a:solidFill>
                <a:srgbClr val="FF0000"/>
              </a:solidFill>
              <a:cs typeface="B Nazanin" pitchFamily="2" charset="-78"/>
            </a:endParaRPr>
          </a:p>
          <a:p>
            <a:pPr algn="r" rtl="1">
              <a:lnSpc>
                <a:spcPct val="150000"/>
              </a:lnSpc>
            </a:pPr>
            <a:endParaRPr lang="en-US" dirty="0" smtClean="0">
              <a:solidFill>
                <a:srgbClr val="FF0000"/>
              </a:solidFill>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838200" y="794657"/>
            <a:ext cx="381000" cy="369332"/>
          </a:xfrm>
          <a:prstGeom prst="rect">
            <a:avLst/>
          </a:prstGeom>
          <a:noFill/>
        </p:spPr>
        <p:txBody>
          <a:bodyPr wrap="square" rtlCol="1">
            <a:spAutoFit/>
          </a:bodyPr>
          <a:lstStyle/>
          <a:p>
            <a:r>
              <a:rPr lang="fa-IR" dirty="0" smtClean="0"/>
              <a:t>8</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ctr">
              <a:spcBef>
                <a:spcPct val="0"/>
              </a:spcBef>
            </a:pPr>
            <a:r>
              <a:rPr lang="fa-IR" sz="3600" b="1" dirty="0" smtClean="0">
                <a:cs typeface="B Nazanin" pitchFamily="2" charset="-78"/>
              </a:rPr>
              <a:t>دستورالعمل تكميل فرمهاي آماربيمارستانی</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700119" y="1543987"/>
            <a:ext cx="8259580" cy="4976734"/>
          </a:xfrm>
        </p:spPr>
        <p:txBody>
          <a:bodyPr>
            <a:noAutofit/>
          </a:bodyPr>
          <a:lstStyle/>
          <a:p>
            <a:pPr algn="r" rtl="1">
              <a:lnSpc>
                <a:spcPct val="150000"/>
              </a:lnSpc>
              <a:buNone/>
            </a:pPr>
            <a:r>
              <a:rPr lang="fa-IR" dirty="0" smtClean="0">
                <a:solidFill>
                  <a:srgbClr val="FF0000"/>
                </a:solidFill>
                <a:cs typeface="B Nazanin" pitchFamily="2" charset="-78"/>
              </a:rPr>
              <a:t>دستورالعمل تکمیل فرم فعالیت سالیانه بخش (فرم شماره 4)</a:t>
            </a:r>
            <a:endParaRPr lang="en-US" dirty="0" smtClean="0">
              <a:solidFill>
                <a:srgbClr val="FF0000"/>
              </a:solidFill>
              <a:cs typeface="B Nazanin" pitchFamily="2" charset="-78"/>
            </a:endParaRPr>
          </a:p>
          <a:p>
            <a:pPr algn="r" rtl="1">
              <a:lnSpc>
                <a:spcPct val="150000"/>
              </a:lnSpc>
              <a:buNone/>
            </a:pPr>
            <a:endParaRPr lang="fa-IR" dirty="0" smtClean="0">
              <a:solidFill>
                <a:srgbClr val="FF0000"/>
              </a:solidFill>
              <a:cs typeface="B Nazanin" pitchFamily="2" charset="-78"/>
            </a:endParaRPr>
          </a:p>
          <a:p>
            <a:pPr lvl="0" algn="r" rtl="1">
              <a:lnSpc>
                <a:spcPct val="150000"/>
              </a:lnSpc>
            </a:pPr>
            <a:r>
              <a:rPr lang="fa-IR" dirty="0" smtClean="0">
                <a:cs typeface="B Nazanin" pitchFamily="2" charset="-78"/>
              </a:rPr>
              <a:t>این فرم درجهت دسترسی به آمارعملکرد وشاخصهای مربوط به هربخش تخصصی دربازه های مختلف زمانی (فصلی ، شش ماهه ، سالیانه ) درنظر گرفته شده است .</a:t>
            </a:r>
            <a:endParaRPr lang="en-US" dirty="0" smtClean="0">
              <a:cs typeface="B Nazanin" pitchFamily="2" charset="-78"/>
            </a:endParaRPr>
          </a:p>
          <a:p>
            <a:pPr lvl="0" algn="r" rtl="1">
              <a:lnSpc>
                <a:spcPct val="150000"/>
              </a:lnSpc>
            </a:pPr>
            <a:r>
              <a:rPr lang="en-US" dirty="0" smtClean="0">
                <a:cs typeface="B Nazanin" pitchFamily="2" charset="-78"/>
              </a:rPr>
              <a:t> </a:t>
            </a:r>
            <a:r>
              <a:rPr lang="fa-IR" dirty="0" smtClean="0">
                <a:cs typeface="B Nazanin" pitchFamily="2" charset="-78"/>
              </a:rPr>
              <a:t>اطلاعات مربوط به عملکرد ماهیانه هربخش درپایان هرماه عیناً ازفرم شماره 3 به این فرم ( قسمت مربوط به همان ماه ) منتقل می گردد .</a:t>
            </a:r>
            <a:endParaRPr lang="en-US" dirty="0" smtClean="0">
              <a:cs typeface="B Nazanin" pitchFamily="2" charset="-78"/>
            </a:endParaRPr>
          </a:p>
          <a:p>
            <a:pPr lvl="0" algn="r" rtl="1">
              <a:lnSpc>
                <a:spcPct val="150000"/>
              </a:lnSpc>
            </a:pPr>
            <a:r>
              <a:rPr lang="fa-IR" dirty="0" smtClean="0">
                <a:cs typeface="B Nazanin" pitchFamily="2" charset="-78"/>
              </a:rPr>
              <a:t>این فرم جهت ثبت آمارهر بخش به مدت یکسال درنظر گرفته شده است </a:t>
            </a:r>
            <a:endParaRPr lang="en-US" dirty="0" smtClean="0">
              <a:cs typeface="B Nazanin" pitchFamily="2" charset="-78"/>
            </a:endParaRPr>
          </a:p>
          <a:p>
            <a:pPr lvl="0" algn="r" rtl="1">
              <a:lnSpc>
                <a:spcPct val="150000"/>
              </a:lnSpc>
            </a:pPr>
            <a:r>
              <a:rPr lang="fa-IR" dirty="0" smtClean="0">
                <a:cs typeface="B Nazanin" pitchFamily="2" charset="-78"/>
              </a:rPr>
              <a:t>تکمیل اطلاعات مربوط به نام بیمارستان ، نام بخش وسال گزارش دراین فرم الزامی می باشد .  </a:t>
            </a:r>
            <a:endParaRPr lang="en-US" dirty="0" smtClean="0">
              <a:cs typeface="B Nazanin" pitchFamily="2" charset="-78"/>
            </a:endParaRPr>
          </a:p>
          <a:p>
            <a:pPr lvl="0" algn="r" rtl="1">
              <a:lnSpc>
                <a:spcPct val="150000"/>
              </a:lnSpc>
            </a:pPr>
            <a:endParaRPr lang="fa-IR" dirty="0" smtClean="0">
              <a:solidFill>
                <a:srgbClr val="FF0000"/>
              </a:solidFill>
              <a:cs typeface="B Nazanin" pitchFamily="2" charset="-78"/>
            </a:endParaRPr>
          </a:p>
          <a:p>
            <a:pPr algn="r" rtl="1">
              <a:lnSpc>
                <a:spcPct val="150000"/>
              </a:lnSpc>
            </a:pPr>
            <a:endParaRPr lang="en-US" dirty="0" smtClean="0">
              <a:solidFill>
                <a:srgbClr val="FF0000"/>
              </a:solidFill>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838200" y="794657"/>
            <a:ext cx="381000" cy="369332"/>
          </a:xfrm>
          <a:prstGeom prst="rect">
            <a:avLst/>
          </a:prstGeom>
          <a:noFill/>
        </p:spPr>
        <p:txBody>
          <a:bodyPr wrap="square" rtlCol="1">
            <a:spAutoFit/>
          </a:bodyPr>
          <a:lstStyle/>
          <a:p>
            <a:r>
              <a:rPr lang="fa-IR" dirty="0" smtClean="0"/>
              <a:t>9</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ctr">
              <a:spcBef>
                <a:spcPct val="0"/>
              </a:spcBef>
            </a:pPr>
            <a:r>
              <a:rPr lang="fa-IR" sz="3600" b="1" dirty="0" smtClean="0">
                <a:cs typeface="B Nazanin" pitchFamily="2" charset="-78"/>
              </a:rPr>
              <a:t>دستورالعمل تكميل فرمهاي آماربيمارستانی</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598519" y="2113279"/>
            <a:ext cx="8259580" cy="4376961"/>
          </a:xfrm>
        </p:spPr>
        <p:txBody>
          <a:bodyPr>
            <a:noAutofit/>
          </a:bodyPr>
          <a:lstStyle/>
          <a:p>
            <a:pPr algn="r" rtl="1">
              <a:lnSpc>
                <a:spcPct val="150000"/>
              </a:lnSpc>
              <a:buNone/>
            </a:pPr>
            <a:r>
              <a:rPr lang="fa-IR" dirty="0" smtClean="0">
                <a:solidFill>
                  <a:srgbClr val="FF0000"/>
                </a:solidFill>
                <a:cs typeface="B Nazanin" pitchFamily="2" charset="-78"/>
              </a:rPr>
              <a:t>دستورالعمل تکمیل فرم فعالیت سالیانه بیمارستان (فرم شماره 5)</a:t>
            </a:r>
            <a:endParaRPr lang="en-US" dirty="0" smtClean="0">
              <a:solidFill>
                <a:srgbClr val="FF0000"/>
              </a:solidFill>
              <a:cs typeface="B Nazanin" pitchFamily="2" charset="-78"/>
            </a:endParaRPr>
          </a:p>
          <a:p>
            <a:pPr lvl="0" algn="r" rtl="1">
              <a:lnSpc>
                <a:spcPct val="150000"/>
              </a:lnSpc>
            </a:pPr>
            <a:r>
              <a:rPr lang="fa-IR" dirty="0" smtClean="0">
                <a:cs typeface="B Nazanin" pitchFamily="2" charset="-78"/>
              </a:rPr>
              <a:t>این فرم درجهت دسترسی به آمارعملکرد وشاخصهای مربوط به کل بیمارستان دربازه های مختلف زمانی (فصلی ، شش ماهه ، سالیانه ) درنظر گرفته شده است .</a:t>
            </a:r>
            <a:endParaRPr lang="en-US" dirty="0" smtClean="0">
              <a:cs typeface="B Nazanin" pitchFamily="2" charset="-78"/>
            </a:endParaRPr>
          </a:p>
          <a:p>
            <a:pPr lvl="0" algn="r" rtl="1">
              <a:lnSpc>
                <a:spcPct val="150000"/>
              </a:lnSpc>
            </a:pPr>
            <a:r>
              <a:rPr lang="en-US" dirty="0" smtClean="0">
                <a:cs typeface="B Nazanin" pitchFamily="2" charset="-78"/>
              </a:rPr>
              <a:t> </a:t>
            </a:r>
            <a:r>
              <a:rPr lang="fa-IR" dirty="0" smtClean="0">
                <a:cs typeface="B Nazanin" pitchFamily="2" charset="-78"/>
              </a:rPr>
              <a:t>اطلاعات مربوط به عملکرد ماهیانه کل بیمارستان درپایان هرماه عیناً ازستون جمع فرم شماره 3 به این فرم (قسمت مربوط به همان ماه ) منتقل می گردد .</a:t>
            </a:r>
            <a:endParaRPr lang="en-US" dirty="0" smtClean="0">
              <a:cs typeface="B Nazanin" pitchFamily="2" charset="-78"/>
            </a:endParaRPr>
          </a:p>
          <a:p>
            <a:pPr lvl="0" algn="r" rtl="1">
              <a:lnSpc>
                <a:spcPct val="150000"/>
              </a:lnSpc>
            </a:pPr>
            <a:r>
              <a:rPr lang="fa-IR" dirty="0" smtClean="0">
                <a:cs typeface="B Nazanin" pitchFamily="2" charset="-78"/>
              </a:rPr>
              <a:t>این فرم جهت ثبت آمارکلی بیمارستان به مدت یکسال درنظر گرفته شده است </a:t>
            </a:r>
            <a:endParaRPr lang="en-US" dirty="0" smtClean="0">
              <a:cs typeface="B Nazanin" pitchFamily="2" charset="-78"/>
            </a:endParaRPr>
          </a:p>
          <a:p>
            <a:pPr lvl="0" algn="r" rtl="1">
              <a:lnSpc>
                <a:spcPct val="150000"/>
              </a:lnSpc>
            </a:pPr>
            <a:r>
              <a:rPr lang="fa-IR" dirty="0" smtClean="0">
                <a:cs typeface="B Nazanin" pitchFamily="2" charset="-78"/>
              </a:rPr>
              <a:t>تکمیل اطلاعات مربوط به نام بیمارستان و سال گزارش دراین فرم الزامی می باشد .  </a:t>
            </a:r>
            <a:endParaRPr lang="en-US" dirty="0" smtClean="0">
              <a:cs typeface="B Nazanin" pitchFamily="2" charset="-78"/>
            </a:endParaRPr>
          </a:p>
          <a:p>
            <a:pPr lvl="0" algn="r" rtl="1">
              <a:lnSpc>
                <a:spcPct val="150000"/>
              </a:lnSpc>
              <a:buNone/>
            </a:pPr>
            <a:endParaRPr lang="fa-IR" dirty="0" smtClean="0">
              <a:solidFill>
                <a:srgbClr val="FF0000"/>
              </a:solidFill>
              <a:cs typeface="B Nazanin" pitchFamily="2" charset="-78"/>
            </a:endParaRPr>
          </a:p>
          <a:p>
            <a:pPr algn="r" rtl="1">
              <a:lnSpc>
                <a:spcPct val="150000"/>
              </a:lnSpc>
            </a:pPr>
            <a:endParaRPr lang="en-US" dirty="0" smtClean="0">
              <a:solidFill>
                <a:srgbClr val="FF0000"/>
              </a:solidFill>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631371" y="794657"/>
            <a:ext cx="587829" cy="369332"/>
          </a:xfrm>
          <a:prstGeom prst="rect">
            <a:avLst/>
          </a:prstGeom>
          <a:noFill/>
        </p:spPr>
        <p:txBody>
          <a:bodyPr wrap="square" rtlCol="1">
            <a:spAutoFit/>
          </a:bodyPr>
          <a:lstStyle/>
          <a:p>
            <a:r>
              <a:rPr lang="fa-IR" dirty="0" smtClean="0"/>
              <a:t>10</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ctr">
              <a:spcBef>
                <a:spcPct val="0"/>
              </a:spcBef>
            </a:pPr>
            <a:r>
              <a:rPr lang="fa-IR" sz="3600" b="1" dirty="0" smtClean="0">
                <a:cs typeface="B Nazanin" pitchFamily="2" charset="-78"/>
              </a:rPr>
              <a:t>دستورالعمل تكميل فرمهاي آماربيمارستانی</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598519" y="1239520"/>
            <a:ext cx="8259580" cy="5250721"/>
          </a:xfrm>
        </p:spPr>
        <p:txBody>
          <a:bodyPr>
            <a:noAutofit/>
          </a:bodyPr>
          <a:lstStyle/>
          <a:p>
            <a:pPr algn="r" rtl="1">
              <a:lnSpc>
                <a:spcPct val="150000"/>
              </a:lnSpc>
              <a:buNone/>
            </a:pPr>
            <a:r>
              <a:rPr lang="fa-IR" dirty="0" smtClean="0">
                <a:solidFill>
                  <a:srgbClr val="FF0000"/>
                </a:solidFill>
                <a:cs typeface="B Nazanin" pitchFamily="2" charset="-78"/>
              </a:rPr>
              <a:t>دستورالعمل تکمیل فرم مراجعین سرپایی ( درمانگاه ،کلینیک ، پلی کلینیک )(فرم شماره 6)</a:t>
            </a:r>
            <a:endParaRPr lang="en-US" dirty="0" smtClean="0">
              <a:solidFill>
                <a:srgbClr val="FF0000"/>
              </a:solidFill>
              <a:cs typeface="B Nazanin" pitchFamily="2" charset="-78"/>
            </a:endParaRPr>
          </a:p>
          <a:p>
            <a:pPr algn="r" rtl="1">
              <a:lnSpc>
                <a:spcPct val="150000"/>
              </a:lnSpc>
            </a:pPr>
            <a:r>
              <a:rPr lang="fa-IR" dirty="0" smtClean="0">
                <a:solidFill>
                  <a:schemeClr val="tx1"/>
                </a:solidFill>
                <a:cs typeface="B Nazanin" pitchFamily="2" charset="-78"/>
              </a:rPr>
              <a:t>نکته: آمار مربوط به مراجعین به پزشکان متخصص (درتخصصهای مختلف) و پیراپزشکان ، مختص آمار مراجعین عادی درمانگاه ، کلینیک ، پلی کلینیک بوده و شامل آمار بیماران اورژانس (كه دربخش اورژانس ويزيت مي شوند) نمی باشد .</a:t>
            </a:r>
            <a:endParaRPr lang="en-US" dirty="0" smtClean="0">
              <a:solidFill>
                <a:schemeClr val="tx1"/>
              </a:solidFill>
              <a:cs typeface="B Nazanin" pitchFamily="2" charset="-78"/>
            </a:endParaRPr>
          </a:p>
          <a:p>
            <a:pPr algn="r" rtl="1">
              <a:lnSpc>
                <a:spcPct val="150000"/>
              </a:lnSpc>
            </a:pPr>
            <a:r>
              <a:rPr lang="fa-IR" dirty="0" smtClean="0">
                <a:solidFill>
                  <a:schemeClr val="tx1"/>
                </a:solidFill>
                <a:cs typeface="B Nazanin" pitchFamily="2" charset="-78"/>
              </a:rPr>
              <a:t>نکته : درخصوص پزشکان متخصصی که به هردلیلی درواحد اورژانس بیمارستان مستقرمی باشند ودراین واحد بیماران را ویزیت می نمایند(بیمارستانهای مجتمع امام علی ، کمالی ،و....) ، عملکرد این پزشکان دراین فرم درقسمت تخصص مربوطه درنظرگرفته می شود. ضمناٌ درصورتیکه کلیه مراجعین به این پزشکان متخصص بیماراورژانس باشند، عملکرد آنها در قسمت مراجعین به اورژانس درفرم شماره 9 نیز درنظر گرفته می شود. </a:t>
            </a:r>
            <a:endParaRPr lang="en-US" dirty="0" smtClean="0">
              <a:solidFill>
                <a:schemeClr val="tx1"/>
              </a:solidFill>
              <a:cs typeface="B Nazanin" pitchFamily="2" charset="-78"/>
            </a:endParaRPr>
          </a:p>
          <a:p>
            <a:pPr algn="r" rtl="1">
              <a:lnSpc>
                <a:spcPct val="150000"/>
              </a:lnSpc>
            </a:pPr>
            <a:r>
              <a:rPr lang="fa-IR" dirty="0" smtClean="0">
                <a:solidFill>
                  <a:schemeClr val="tx1"/>
                </a:solidFill>
                <a:cs typeface="B Nazanin" pitchFamily="2" charset="-78"/>
              </a:rPr>
              <a:t>نكته : درخصوص پزشكان عمومي باتوجه به اينكه عمدتاً اين پزشكان دربخش اورژانس بيمارستان مستقرمي باشند ، منظورازتعداد ويزيت پزشك عمومي ، تعدادكل ويزيت انجام شده توسط اين پزشكان (اورژانس ودرمانگاه) مي باشد. لازم به ذکراست عملکرد پزشکان عمومی مستقردرواحد اورژانس ، در قسمت مراجعین به اورژانس درفرم شماره 9 نیز درنظر گرفته می شود.</a:t>
            </a:r>
            <a:endParaRPr lang="en-US" dirty="0" smtClean="0">
              <a:solidFill>
                <a:schemeClr val="tx1"/>
              </a:solidFill>
              <a:cs typeface="B Nazanin" pitchFamily="2" charset="-78"/>
            </a:endParaRPr>
          </a:p>
          <a:p>
            <a:pPr lvl="0" algn="r" rtl="1">
              <a:lnSpc>
                <a:spcPct val="150000"/>
              </a:lnSpc>
              <a:buNone/>
            </a:pPr>
            <a:endParaRPr lang="fa-IR" dirty="0" smtClean="0">
              <a:solidFill>
                <a:srgbClr val="FF0000"/>
              </a:solidFill>
              <a:cs typeface="B Nazanin" pitchFamily="2" charset="-78"/>
            </a:endParaRPr>
          </a:p>
          <a:p>
            <a:pPr algn="r" rtl="1">
              <a:lnSpc>
                <a:spcPct val="150000"/>
              </a:lnSpc>
            </a:pPr>
            <a:endParaRPr lang="en-US" dirty="0" smtClean="0">
              <a:solidFill>
                <a:srgbClr val="FF0000"/>
              </a:solidFill>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707571" y="794657"/>
            <a:ext cx="511629" cy="369332"/>
          </a:xfrm>
          <a:prstGeom prst="rect">
            <a:avLst/>
          </a:prstGeom>
          <a:noFill/>
        </p:spPr>
        <p:txBody>
          <a:bodyPr wrap="square" rtlCol="1">
            <a:spAutoFit/>
          </a:bodyPr>
          <a:lstStyle/>
          <a:p>
            <a:r>
              <a:rPr lang="fa-IR" dirty="0" smtClean="0"/>
              <a:t>11</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ctr">
              <a:spcBef>
                <a:spcPct val="0"/>
              </a:spcBef>
            </a:pPr>
            <a:r>
              <a:rPr lang="fa-IR" sz="3600" b="1" dirty="0" smtClean="0">
                <a:cs typeface="B Nazanin" pitchFamily="2" charset="-78"/>
              </a:rPr>
              <a:t>دستورالعمل تكميل فرمهاي آماربيمارستانی</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598519" y="1371600"/>
            <a:ext cx="8259580" cy="5118641"/>
          </a:xfrm>
        </p:spPr>
        <p:txBody>
          <a:bodyPr>
            <a:noAutofit/>
          </a:bodyPr>
          <a:lstStyle/>
          <a:p>
            <a:pPr algn="r" rtl="1">
              <a:buNone/>
            </a:pPr>
            <a:r>
              <a:rPr lang="fa-IR" dirty="0" smtClean="0">
                <a:solidFill>
                  <a:srgbClr val="FF0000"/>
                </a:solidFill>
                <a:cs typeface="B Nazanin" pitchFamily="2" charset="-78"/>
              </a:rPr>
              <a:t>دستورالعمل تکمیل فرم مراجعین پاراکلینیک ( فرم شماره7 )</a:t>
            </a:r>
            <a:endParaRPr lang="en-US" dirty="0" smtClean="0">
              <a:solidFill>
                <a:srgbClr val="FF0000"/>
              </a:solidFill>
              <a:cs typeface="B Nazanin" pitchFamily="2" charset="-78"/>
            </a:endParaRPr>
          </a:p>
          <a:p>
            <a:pPr algn="r" rtl="1"/>
            <a:r>
              <a:rPr lang="fa-IR" b="1" dirty="0" smtClean="0">
                <a:solidFill>
                  <a:schemeClr val="tx1"/>
                </a:solidFill>
                <a:cs typeface="B Nazanin" pitchFamily="2" charset="-78"/>
              </a:rPr>
              <a:t>نوع خدمت </a:t>
            </a:r>
            <a:r>
              <a:rPr lang="en-US" b="1" dirty="0" smtClean="0">
                <a:solidFill>
                  <a:schemeClr val="tx1"/>
                </a:solidFill>
                <a:cs typeface="B Nazanin" pitchFamily="2" charset="-78"/>
              </a:rPr>
              <a:t>: </a:t>
            </a:r>
            <a:r>
              <a:rPr lang="fa-IR" dirty="0" smtClean="0">
                <a:solidFill>
                  <a:schemeClr val="tx1"/>
                </a:solidFill>
                <a:cs typeface="B Nazanin" pitchFamily="2" charset="-78"/>
              </a:rPr>
              <a:t>منظور نوع فعاليت هاي پاراكلينيكي است كه در بيمارستان براي بيماران بستری و مراجعين سرپايي ارائه مي شود</a:t>
            </a:r>
            <a:r>
              <a:rPr lang="en-US" dirty="0" smtClean="0">
                <a:solidFill>
                  <a:schemeClr val="tx1"/>
                </a:solidFill>
                <a:cs typeface="B Nazanin" pitchFamily="2" charset="-78"/>
              </a:rPr>
              <a:t>. </a:t>
            </a:r>
          </a:p>
          <a:p>
            <a:pPr lvl="0" algn="r" rtl="1"/>
            <a:r>
              <a:rPr lang="fa-IR" dirty="0" smtClean="0">
                <a:solidFill>
                  <a:schemeClr val="tx1"/>
                </a:solidFill>
                <a:cs typeface="B Nazanin" pitchFamily="2" charset="-78"/>
              </a:rPr>
              <a:t>درارتباط باراديولوژي بايستي علاوه بر تعداد مراجعين ، تعداد كليشه هاي مصرفي نیز ذكر گردد</a:t>
            </a:r>
            <a:r>
              <a:rPr lang="en-US" dirty="0" smtClean="0">
                <a:solidFill>
                  <a:schemeClr val="tx1"/>
                </a:solidFill>
                <a:cs typeface="B Nazanin" pitchFamily="2" charset="-78"/>
              </a:rPr>
              <a:t>. </a:t>
            </a:r>
          </a:p>
          <a:p>
            <a:pPr lvl="0" algn="r" rtl="1"/>
            <a:r>
              <a:rPr lang="fa-IR" dirty="0" smtClean="0">
                <a:solidFill>
                  <a:schemeClr val="tx1"/>
                </a:solidFill>
                <a:cs typeface="B Nazanin" pitchFamily="2" charset="-78"/>
              </a:rPr>
              <a:t>درارتباط با  قسمت هاي مربوط به آزمايشگاه و پاتولوژي بايستي علاوه بر تعداد مراجعين ، تعدادموارد آزمايش نیز قيد گردد</a:t>
            </a:r>
            <a:r>
              <a:rPr lang="en-US" dirty="0" smtClean="0">
                <a:solidFill>
                  <a:schemeClr val="tx1"/>
                </a:solidFill>
                <a:cs typeface="B Nazanin" pitchFamily="2" charset="-78"/>
              </a:rPr>
              <a:t>.</a:t>
            </a:r>
          </a:p>
          <a:p>
            <a:pPr lvl="0" algn="r" rtl="1"/>
            <a:r>
              <a:rPr lang="fa-IR" dirty="0" smtClean="0">
                <a:solidFill>
                  <a:schemeClr val="tx1"/>
                </a:solidFill>
                <a:cs typeface="B Nazanin" pitchFamily="2" charset="-78"/>
              </a:rPr>
              <a:t>براي خدماتي مانند هموفيلي ، تالاسمی ، دياليز ، شيمي درماني و</a:t>
            </a:r>
            <a:r>
              <a:rPr lang="en-US" dirty="0" smtClean="0">
                <a:solidFill>
                  <a:schemeClr val="tx1"/>
                </a:solidFill>
                <a:cs typeface="B Nazanin" pitchFamily="2" charset="-78"/>
              </a:rPr>
              <a:t>...  </a:t>
            </a:r>
            <a:r>
              <a:rPr lang="fa-IR" dirty="0" smtClean="0">
                <a:solidFill>
                  <a:schemeClr val="tx1"/>
                </a:solidFill>
                <a:cs typeface="B Nazanin" pitchFamily="2" charset="-78"/>
              </a:rPr>
              <a:t>افرادي كه به طور روتين جهت گرفتن اين خدمات به بخش مربوطه از درمانگاه بيمارستان مراجعه مي نمايند ، تعداد جلسات (دفعات) مراجعين شان درنظر گرفته مي شود</a:t>
            </a:r>
            <a:r>
              <a:rPr lang="en-US" dirty="0" smtClean="0">
                <a:solidFill>
                  <a:schemeClr val="tx1"/>
                </a:solidFill>
                <a:cs typeface="B Nazanin" pitchFamily="2" charset="-78"/>
              </a:rPr>
              <a:t>.</a:t>
            </a:r>
          </a:p>
          <a:p>
            <a:pPr lvl="0" algn="r" rtl="1"/>
            <a:r>
              <a:rPr lang="fa-IR" dirty="0" smtClean="0">
                <a:solidFill>
                  <a:schemeClr val="tx1"/>
                </a:solidFill>
                <a:cs typeface="B Nazanin" pitchFamily="2" charset="-78"/>
              </a:rPr>
              <a:t>درارتباط باقسمت هموفيلي ، تالاسمی ، دياليز ، شيمي درماني ، تعداد بیمار نیز موردنیازمی باشد که درقسمت مربوطه ثبت می گردد. </a:t>
            </a:r>
            <a:endParaRPr lang="en-US" dirty="0" smtClean="0">
              <a:solidFill>
                <a:schemeClr val="tx1"/>
              </a:solidFill>
              <a:cs typeface="B Nazanin" pitchFamily="2" charset="-78"/>
            </a:endParaRPr>
          </a:p>
          <a:p>
            <a:pPr lvl="0" algn="r" rtl="1"/>
            <a:r>
              <a:rPr lang="fa-IR" dirty="0" smtClean="0">
                <a:solidFill>
                  <a:schemeClr val="tx1"/>
                </a:solidFill>
                <a:cs typeface="B Nazanin" pitchFamily="2" charset="-78"/>
              </a:rPr>
              <a:t>بيماران بستري كه از بخش هاي بيمارستان براي گرفتن سرويس هاي فوق منتقل مي شوند ، تعدادشان بايستي در محل مربوط به بستري ثبت گردد</a:t>
            </a:r>
            <a:r>
              <a:rPr lang="en-US" dirty="0" smtClean="0">
                <a:solidFill>
                  <a:schemeClr val="tx1"/>
                </a:solidFill>
                <a:cs typeface="B Nazanin" pitchFamily="2" charset="-78"/>
              </a:rPr>
              <a:t>.</a:t>
            </a:r>
          </a:p>
          <a:p>
            <a:pPr algn="r">
              <a:buNone/>
            </a:pPr>
            <a:r>
              <a:rPr lang="fa-IR" dirty="0" smtClean="0">
                <a:solidFill>
                  <a:schemeClr val="tx1"/>
                </a:solidFill>
                <a:cs typeface="B Nazanin" pitchFamily="2" charset="-78"/>
              </a:rPr>
              <a:t>کلیه خدمات انجام شده به تفکیک سرپایی و بستری گزار ش شود. </a:t>
            </a:r>
          </a:p>
          <a:p>
            <a:pPr algn="r" rtl="1"/>
            <a:endParaRPr lang="en-US" dirty="0" smtClean="0">
              <a:solidFill>
                <a:srgbClr val="FF0000"/>
              </a:solidFill>
              <a:cs typeface="B Nazanin" pitchFamily="2" charset="-78"/>
            </a:endParaRPr>
          </a:p>
          <a:p>
            <a:pPr algn="r" rtl="1">
              <a:buNone/>
            </a:pPr>
            <a:endParaRPr lang="en-US" dirty="0">
              <a:solidFill>
                <a:schemeClr val="tx1"/>
              </a:solidFill>
              <a:cs typeface="B Nazanin" pitchFamily="2" charset="-78"/>
            </a:endParaRPr>
          </a:p>
        </p:txBody>
      </p:sp>
      <p:sp>
        <p:nvSpPr>
          <p:cNvPr id="5" name="TextBox 4"/>
          <p:cNvSpPr txBox="1"/>
          <p:nvPr/>
        </p:nvSpPr>
        <p:spPr>
          <a:xfrm>
            <a:off x="587829" y="794657"/>
            <a:ext cx="631371" cy="369332"/>
          </a:xfrm>
          <a:prstGeom prst="rect">
            <a:avLst/>
          </a:prstGeom>
          <a:noFill/>
        </p:spPr>
        <p:txBody>
          <a:bodyPr wrap="square" rtlCol="1">
            <a:spAutoFit/>
          </a:bodyPr>
          <a:lstStyle/>
          <a:p>
            <a:r>
              <a:rPr lang="fa-IR" dirty="0" smtClean="0"/>
              <a:t>12</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ctr">
              <a:spcBef>
                <a:spcPct val="0"/>
              </a:spcBef>
            </a:pPr>
            <a:r>
              <a:rPr lang="fa-IR" sz="3600" b="1" dirty="0" smtClean="0">
                <a:cs typeface="B Nazanin" pitchFamily="2" charset="-78"/>
              </a:rPr>
              <a:t>دستورالعمل تكميل فرمهاي آماربيمارستانی</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598519" y="1371600"/>
            <a:ext cx="8259580" cy="5118641"/>
          </a:xfrm>
        </p:spPr>
        <p:txBody>
          <a:bodyPr>
            <a:noAutofit/>
          </a:bodyPr>
          <a:lstStyle/>
          <a:p>
            <a:pPr algn="r" rtl="1">
              <a:lnSpc>
                <a:spcPct val="150000"/>
              </a:lnSpc>
              <a:buNone/>
            </a:pPr>
            <a:r>
              <a:rPr lang="fa-IR" dirty="0" smtClean="0">
                <a:solidFill>
                  <a:srgbClr val="FF0000"/>
                </a:solidFill>
                <a:cs typeface="B Nazanin" pitchFamily="2" charset="-78"/>
              </a:rPr>
              <a:t>دستورالعمل تکمیل فرم آمار عملکرد جراحی ، زایمان و موالید ، تختهای ستاره دار و ...( فرم شماره 8 ) </a:t>
            </a:r>
            <a:endParaRPr lang="en-US" dirty="0" smtClean="0">
              <a:solidFill>
                <a:srgbClr val="FF0000"/>
              </a:solidFill>
              <a:cs typeface="B Nazanin" pitchFamily="2" charset="-78"/>
            </a:endParaRPr>
          </a:p>
          <a:p>
            <a:pPr algn="r" rtl="1">
              <a:lnSpc>
                <a:spcPct val="150000"/>
              </a:lnSpc>
              <a:buNone/>
            </a:pPr>
            <a:r>
              <a:rPr lang="fa-IR" b="1" dirty="0" smtClean="0">
                <a:cs typeface="B Nazanin" pitchFamily="2" charset="-78"/>
              </a:rPr>
              <a:t>نکته :</a:t>
            </a:r>
            <a:r>
              <a:rPr lang="fa-IR" dirty="0" smtClean="0">
                <a:cs typeface="B Nazanin" pitchFamily="2" charset="-78"/>
              </a:rPr>
              <a:t> حاصل جمع این دو جدول مربوط به اعمال جراحی بایستی بایکدیگر برابر باشد . </a:t>
            </a:r>
            <a:endParaRPr lang="en-US" dirty="0" smtClean="0">
              <a:cs typeface="B Nazanin" pitchFamily="2" charset="-78"/>
            </a:endParaRPr>
          </a:p>
          <a:p>
            <a:pPr algn="r" rtl="1">
              <a:lnSpc>
                <a:spcPct val="150000"/>
              </a:lnSpc>
              <a:buNone/>
            </a:pPr>
            <a:r>
              <a:rPr lang="fa-IR" b="1" dirty="0" smtClean="0">
                <a:cs typeface="B Nazanin" pitchFamily="2" charset="-78"/>
              </a:rPr>
              <a:t>نکته :</a:t>
            </a:r>
            <a:r>
              <a:rPr lang="fa-IR" dirty="0" smtClean="0">
                <a:cs typeface="B Nazanin" pitchFamily="2" charset="-78"/>
              </a:rPr>
              <a:t> زايمان طبيعي جز اعمال جراحي محسوب نمي شود و در ستون مخصوص به خود، جداگانه وارد مي گردد</a:t>
            </a:r>
            <a:r>
              <a:rPr lang="fa-IR" b="1" dirty="0" smtClean="0">
                <a:cs typeface="B Nazanin" pitchFamily="2" charset="-78"/>
              </a:rPr>
              <a:t> .</a:t>
            </a:r>
            <a:endParaRPr lang="en-US" dirty="0" smtClean="0">
              <a:cs typeface="B Nazanin" pitchFamily="2" charset="-78"/>
            </a:endParaRPr>
          </a:p>
          <a:p>
            <a:pPr lvl="0" algn="r" rtl="1">
              <a:lnSpc>
                <a:spcPct val="150000"/>
              </a:lnSpc>
              <a:buNone/>
            </a:pPr>
            <a:r>
              <a:rPr lang="fa-IR" b="1" dirty="0" smtClean="0">
                <a:cs typeface="B Nazanin" pitchFamily="2" charset="-78"/>
              </a:rPr>
              <a:t>تعداد تختهای اورژانس سرپایی ( </a:t>
            </a:r>
            <a:r>
              <a:rPr lang="en-US" b="1" dirty="0" smtClean="0">
                <a:cs typeface="B Nazanin" pitchFamily="2" charset="-78"/>
              </a:rPr>
              <a:t>FAST track  ( </a:t>
            </a:r>
            <a:r>
              <a:rPr lang="fa-IR" b="1" dirty="0" smtClean="0">
                <a:cs typeface="B Nazanin" pitchFamily="2" charset="-78"/>
              </a:rPr>
              <a:t> : مطابق با نامه شماره 13715/400 د مورخ 97/06/14وزارت متبوع در خصو ص" ابلاغ تعاریف جدید در ثبت تخت فعال و بیماران بخشهای اورژانس در سامانه آواب " ، این بخش در بخش ستاره دار سامانه آواب با عنوان " اورژانس سرپایی " تعریف گردیده است . حداقل این تختها در بیمارستانهای 0-32 تختخوابی ، 6 تخت و حداکثر 10 تخت در بیمارستانهای با ورودی بالای مراجعین سرپایی ، لحاظ می گردد . بیماران این بخش ، بیماران سطوح 4 و 5 تریاژ می باشند .</a:t>
            </a:r>
            <a:endParaRPr lang="en-US" dirty="0" smtClean="0">
              <a:cs typeface="B Nazanin" pitchFamily="2" charset="-78"/>
            </a:endParaRPr>
          </a:p>
          <a:p>
            <a:pPr lvl="0" algn="r" rtl="1">
              <a:lnSpc>
                <a:spcPct val="150000"/>
              </a:lnSpc>
            </a:pPr>
            <a:r>
              <a:rPr lang="fa-IR" b="1" dirty="0" smtClean="0">
                <a:cs typeface="B Nazanin" pitchFamily="2" charset="-78"/>
              </a:rPr>
              <a:t>تخت شیمی درمانی: تعداد تخت هایی که برای ارائه سرویس های شیمی درمانی به بیماران سرپایی در نظر گرفته شده است .</a:t>
            </a:r>
            <a:endParaRPr lang="en-US" dirty="0" smtClean="0">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740229" y="794657"/>
            <a:ext cx="478971" cy="369332"/>
          </a:xfrm>
          <a:prstGeom prst="rect">
            <a:avLst/>
          </a:prstGeom>
          <a:noFill/>
        </p:spPr>
        <p:txBody>
          <a:bodyPr wrap="square" rtlCol="1">
            <a:spAutoFit/>
          </a:bodyPr>
          <a:lstStyle/>
          <a:p>
            <a:r>
              <a:rPr lang="fa-IR" dirty="0" smtClean="0"/>
              <a:t>13</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r">
              <a:spcBef>
                <a:spcPct val="0"/>
              </a:spcBef>
            </a:pPr>
            <a:r>
              <a:rPr lang="fa-IR" sz="3600" b="1" dirty="0" smtClean="0">
                <a:solidFill>
                  <a:schemeClr val="tx1"/>
                </a:solidFill>
                <a:cs typeface="B Nazanin" pitchFamily="2" charset="-78"/>
              </a:rPr>
              <a:t>ادامه دستورالعمل تکمیل فرم شماره8</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Nazanin" pitchFamily="2" charset="-78"/>
            </a:endParaRPr>
          </a:p>
        </p:txBody>
      </p:sp>
      <p:sp>
        <p:nvSpPr>
          <p:cNvPr id="4" name="Content Placeholder 3"/>
          <p:cNvSpPr>
            <a:spLocks noGrp="1"/>
          </p:cNvSpPr>
          <p:nvPr>
            <p:ph sz="half" idx="2"/>
          </p:nvPr>
        </p:nvSpPr>
        <p:spPr>
          <a:xfrm>
            <a:off x="1598519" y="1796143"/>
            <a:ext cx="8259580" cy="4694098"/>
          </a:xfrm>
        </p:spPr>
        <p:txBody>
          <a:bodyPr>
            <a:noAutofit/>
          </a:bodyPr>
          <a:lstStyle/>
          <a:p>
            <a:pPr lvl="0" algn="r" rtl="1">
              <a:lnSpc>
                <a:spcPct val="150000"/>
              </a:lnSpc>
            </a:pPr>
            <a:r>
              <a:rPr lang="fa-IR" dirty="0" smtClean="0">
                <a:cs typeface="B Nazanin" pitchFamily="2" charset="-78"/>
              </a:rPr>
              <a:t>تخت آنژیوگرافی: تعداد تخت هایی که برای انجام آنژیوگرافی مورد استفاده قرار می گیرد..</a:t>
            </a:r>
            <a:endParaRPr lang="en-US" dirty="0" smtClean="0">
              <a:cs typeface="B Nazanin" pitchFamily="2" charset="-78"/>
            </a:endParaRPr>
          </a:p>
          <a:p>
            <a:pPr lvl="0" algn="r" rtl="1">
              <a:lnSpc>
                <a:spcPct val="150000"/>
              </a:lnSpc>
            </a:pPr>
            <a:r>
              <a:rPr lang="fa-IR" dirty="0" smtClean="0">
                <a:cs typeface="B Nazanin" pitchFamily="2" charset="-78"/>
              </a:rPr>
              <a:t>تخت ناباروری (</a:t>
            </a:r>
            <a:r>
              <a:rPr lang="en-US" dirty="0" smtClean="0">
                <a:cs typeface="B Nazanin" pitchFamily="2" charset="-78"/>
              </a:rPr>
              <a:t>IVF</a:t>
            </a:r>
            <a:r>
              <a:rPr lang="fa-IR" dirty="0" smtClean="0">
                <a:cs typeface="B Nazanin" pitchFamily="2" charset="-78"/>
              </a:rPr>
              <a:t> ) : تعداد تخت هایی که برای ارائه خدمات تحت نظر پس از انجام خدمات ناباوری مورد استفاده قرار می گیرد.</a:t>
            </a:r>
          </a:p>
          <a:p>
            <a:pPr algn="r" rtl="1">
              <a:lnSpc>
                <a:spcPct val="150000"/>
              </a:lnSpc>
            </a:pPr>
            <a:r>
              <a:rPr lang="fa-IR" dirty="0" smtClean="0">
                <a:cs typeface="B Nazanin" pitchFamily="2" charset="-78"/>
              </a:rPr>
              <a:t>تخت اکسترا: تختی است که هنگام افزایش بیماران ، موقتا برای استفاده در بیمارستان فراهم می گردد . چنانچه به دلایل مختلف به یک بخش تخت موقت اضافه شود ، این تخت جزء تخت های فعال به حساب نمی آید</a:t>
            </a:r>
            <a:endParaRPr lang="en-US" dirty="0" smtClean="0">
              <a:cs typeface="B Nazanin" pitchFamily="2" charset="-78"/>
            </a:endParaRPr>
          </a:p>
          <a:p>
            <a:pPr lvl="0" algn="r" rtl="1">
              <a:lnSpc>
                <a:spcPct val="150000"/>
              </a:lnSpc>
            </a:pPr>
            <a:endParaRPr lang="en-US" dirty="0" smtClean="0">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674914" y="794657"/>
            <a:ext cx="544286" cy="369332"/>
          </a:xfrm>
          <a:prstGeom prst="rect">
            <a:avLst/>
          </a:prstGeom>
          <a:noFill/>
        </p:spPr>
        <p:txBody>
          <a:bodyPr wrap="square" rtlCol="1">
            <a:spAutoFit/>
          </a:bodyPr>
          <a:lstStyle/>
          <a:p>
            <a:r>
              <a:rPr lang="fa-IR" dirty="0" smtClean="0"/>
              <a:t>14</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ctr">
              <a:spcBef>
                <a:spcPct val="0"/>
              </a:spcBef>
            </a:pPr>
            <a:r>
              <a:rPr lang="fa-IR" sz="3600" b="1" dirty="0" smtClean="0">
                <a:cs typeface="B Nazanin" pitchFamily="2" charset="-78"/>
              </a:rPr>
              <a:t>دستورالعمل تكميل فرمهاي آماربيمارستانی</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598519" y="1371600"/>
            <a:ext cx="8259580" cy="5118641"/>
          </a:xfrm>
        </p:spPr>
        <p:txBody>
          <a:bodyPr>
            <a:noAutofit/>
          </a:bodyPr>
          <a:lstStyle/>
          <a:p>
            <a:pPr algn="r" rtl="1">
              <a:lnSpc>
                <a:spcPct val="150000"/>
              </a:lnSpc>
              <a:buNone/>
            </a:pPr>
            <a:r>
              <a:rPr lang="fa-IR" dirty="0" smtClean="0">
                <a:solidFill>
                  <a:srgbClr val="FF0000"/>
                </a:solidFill>
                <a:cs typeface="B Nazanin" pitchFamily="2" charset="-78"/>
              </a:rPr>
              <a:t>دستورالعمل تکمیل فرم عملکرد و شاخصهای اولویت دار اورژانس (فرم شماره 9)</a:t>
            </a:r>
            <a:endParaRPr lang="en-US" dirty="0" smtClean="0">
              <a:solidFill>
                <a:srgbClr val="FF0000"/>
              </a:solidFill>
              <a:cs typeface="B Nazanin" pitchFamily="2" charset="-78"/>
            </a:endParaRPr>
          </a:p>
          <a:p>
            <a:pPr algn="r" rtl="1">
              <a:lnSpc>
                <a:spcPct val="150000"/>
              </a:lnSpc>
              <a:buNone/>
            </a:pPr>
            <a:r>
              <a:rPr lang="fa-IR" b="1" dirty="0" smtClean="0">
                <a:cs typeface="B Nazanin" pitchFamily="2" charset="-78"/>
              </a:rPr>
              <a:t>تعداد بيماران تحت نظر</a:t>
            </a:r>
            <a:r>
              <a:rPr lang="en-US" b="1" dirty="0" smtClean="0">
                <a:cs typeface="B Nazanin" pitchFamily="2" charset="-78"/>
              </a:rPr>
              <a:t> :  </a:t>
            </a:r>
            <a:r>
              <a:rPr lang="fa-IR" dirty="0" smtClean="0">
                <a:cs typeface="B Nazanin" pitchFamily="2" charset="-78"/>
              </a:rPr>
              <a:t>منظوراز بیماران تحت نظر( بستری موقت ) بیمارانی است که پس از ویزیت اولیه توسط پزشک ، برای انجام اقدامات تشخیصی و درمانی نیاز به اقامت در اورژانس دارندکه این مدت کوتاه بوده و بطور عمده کمتر از 6 ساعت در واحد اورژانس برای آنان خدمت ارائه می گردد . هرچند ممکن است توقف در تخت های تحت نظر بیشتر از 6 ساعت نیز باشد اما بطور استاندارد نباید بیش از 12 ساعت بطول بینجامد .</a:t>
            </a:r>
          </a:p>
          <a:p>
            <a:pPr algn="r" rtl="1">
              <a:lnSpc>
                <a:spcPct val="150000"/>
              </a:lnSpc>
              <a:buNone/>
            </a:pPr>
            <a:r>
              <a:rPr lang="fa-IR" b="1" dirty="0" smtClean="0">
                <a:cs typeface="B Nazanin" pitchFamily="2" charset="-78"/>
              </a:rPr>
              <a:t>تعداد اعمال سرپایی :  </a:t>
            </a:r>
            <a:r>
              <a:rPr lang="fa-IR" dirty="0" smtClean="0">
                <a:cs typeface="B Nazanin" pitchFamily="2" charset="-78"/>
              </a:rPr>
              <a:t>اعمال سرپایی شامل تعداد جراحیهای کوچک و اعمالی است که نیاز به بیهوشی و بستری بعد از عمل نداشته باشند و بیمار پس از انجام جراحی حداکثر ظرف چند ساعت قادر به ترک مرکز باشد . شایان ذکر است که بخیه ها جزء این آمار محاسبه می گردند.</a:t>
            </a:r>
            <a:endParaRPr lang="en-US" dirty="0" smtClean="0">
              <a:cs typeface="B Nazanin" pitchFamily="2" charset="-78"/>
            </a:endParaRPr>
          </a:p>
          <a:p>
            <a:pPr algn="r" rtl="1">
              <a:lnSpc>
                <a:spcPct val="150000"/>
              </a:lnSpc>
              <a:buNone/>
            </a:pPr>
            <a:r>
              <a:rPr lang="fa-IR" b="1" dirty="0" smtClean="0">
                <a:cs typeface="B Nazanin" pitchFamily="2" charset="-78"/>
              </a:rPr>
              <a:t>تعریف سطوح اورژانس : </a:t>
            </a:r>
            <a:r>
              <a:rPr lang="fa-IR" dirty="0" smtClean="0">
                <a:cs typeface="B Nazanin" pitchFamily="2" charset="-78"/>
              </a:rPr>
              <a:t>براساس روش تریاژی که در هر بیمارستان مورد استفاده قرار میگیرد ، این سطوح ممکن است متفاوت باشد . معمولا" سطوح تریاژ به این ترتیب است که سطح 1 تریاژ نشان دهنده وضعیت اورژانسی بیمار است و با رفتن به سطح 5 تریاژ از وخامت حال بیمار کاسته می شود.</a:t>
            </a:r>
            <a:endParaRPr lang="en-US" dirty="0" smtClean="0">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740229" y="794657"/>
            <a:ext cx="478971" cy="369332"/>
          </a:xfrm>
          <a:prstGeom prst="rect">
            <a:avLst/>
          </a:prstGeom>
          <a:noFill/>
        </p:spPr>
        <p:txBody>
          <a:bodyPr wrap="square" rtlCol="1">
            <a:spAutoFit/>
          </a:bodyPr>
          <a:lstStyle/>
          <a:p>
            <a:r>
              <a:rPr lang="fa-IR" dirty="0" smtClean="0"/>
              <a:t>15</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r">
              <a:spcBef>
                <a:spcPct val="0"/>
              </a:spcBef>
            </a:pPr>
            <a:r>
              <a:rPr lang="fa-IR" sz="3600" b="1" dirty="0" smtClean="0">
                <a:solidFill>
                  <a:schemeClr val="tx1"/>
                </a:solidFill>
                <a:cs typeface="B Nazanin" pitchFamily="2" charset="-78"/>
              </a:rPr>
              <a:t>ادامه دستورالعمل تکمیل فرم شماره 9</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Nazanin" pitchFamily="2" charset="-78"/>
            </a:endParaRPr>
          </a:p>
        </p:txBody>
      </p:sp>
      <p:sp>
        <p:nvSpPr>
          <p:cNvPr id="4" name="Content Placeholder 3"/>
          <p:cNvSpPr>
            <a:spLocks noGrp="1"/>
          </p:cNvSpPr>
          <p:nvPr>
            <p:ph sz="half" idx="2"/>
          </p:nvPr>
        </p:nvSpPr>
        <p:spPr>
          <a:xfrm>
            <a:off x="1598519" y="1796143"/>
            <a:ext cx="8259580" cy="4694098"/>
          </a:xfrm>
        </p:spPr>
        <p:txBody>
          <a:bodyPr>
            <a:noAutofit/>
          </a:bodyPr>
          <a:lstStyle/>
          <a:p>
            <a:pPr algn="r" rtl="1">
              <a:lnSpc>
                <a:spcPct val="150000"/>
              </a:lnSpc>
            </a:pPr>
            <a:r>
              <a:rPr lang="fa-IR" b="1" dirty="0" smtClean="0">
                <a:cs typeface="B Nazanin" pitchFamily="2" charset="-78"/>
              </a:rPr>
              <a:t>تعریف بیماران تعیین تکلیف شده : </a:t>
            </a:r>
            <a:r>
              <a:rPr lang="fa-IR" dirty="0" smtClean="0">
                <a:cs typeface="B Nazanin" pitchFamily="2" charset="-78"/>
              </a:rPr>
              <a:t>منظور از تعیین تکلیف بیمار ، مشخص شدن وضعیت بیمار توسط پزشک اورژانس به صورت </a:t>
            </a:r>
            <a:endParaRPr lang="en-US" dirty="0" smtClean="0">
              <a:cs typeface="B Nazanin" pitchFamily="2" charset="-78"/>
            </a:endParaRPr>
          </a:p>
          <a:p>
            <a:pPr lvl="0" algn="r" rtl="1">
              <a:lnSpc>
                <a:spcPct val="150000"/>
              </a:lnSpc>
            </a:pPr>
            <a:r>
              <a:rPr lang="fa-IR" dirty="0" smtClean="0">
                <a:cs typeface="B Nazanin" pitchFamily="2" charset="-78"/>
              </a:rPr>
              <a:t>دستور مرخص شدن از بخش اورژانس بعد از انجام اقدام تشخیصی و درمانی لازم توسط پزشک اورژانس .</a:t>
            </a:r>
            <a:endParaRPr lang="en-US" dirty="0" smtClean="0">
              <a:cs typeface="B Nazanin" pitchFamily="2" charset="-78"/>
            </a:endParaRPr>
          </a:p>
          <a:p>
            <a:pPr lvl="0" algn="r" rtl="1">
              <a:lnSpc>
                <a:spcPct val="150000"/>
              </a:lnSpc>
            </a:pPr>
            <a:r>
              <a:rPr lang="fa-IR" dirty="0" smtClean="0">
                <a:cs typeface="B Nazanin" pitchFamily="2" charset="-78"/>
              </a:rPr>
              <a:t>دستور انتقال قطعی بیمار به یک سرویس درمانی مشخص جهت بستری توسط پزشک اورژانس .</a:t>
            </a:r>
            <a:endParaRPr lang="en-US" dirty="0" smtClean="0">
              <a:cs typeface="B Nazanin" pitchFamily="2" charset="-78"/>
            </a:endParaRPr>
          </a:p>
          <a:p>
            <a:pPr lvl="0" algn="r" rtl="1">
              <a:lnSpc>
                <a:spcPct val="150000"/>
              </a:lnSpc>
            </a:pPr>
            <a:r>
              <a:rPr lang="fa-IR" dirty="0" smtClean="0">
                <a:cs typeface="B Nazanin" pitchFamily="2" charset="-78"/>
              </a:rPr>
              <a:t>دستور اعزام به سایر بیمارستانها توسط پزشک اورژانس .</a:t>
            </a:r>
            <a:endParaRPr lang="en-US" dirty="0" smtClean="0">
              <a:cs typeface="B Nazanin" pitchFamily="2" charset="-78"/>
            </a:endParaRPr>
          </a:p>
          <a:p>
            <a:pPr lvl="0" algn="r" rtl="1">
              <a:lnSpc>
                <a:spcPct val="150000"/>
              </a:lnSpc>
            </a:pPr>
            <a:r>
              <a:rPr lang="fa-IR" dirty="0" smtClean="0">
                <a:cs typeface="B Nazanin" pitchFamily="2" charset="-78"/>
              </a:rPr>
              <a:t>مرگ </a:t>
            </a:r>
            <a:endParaRPr lang="en-US" dirty="0" smtClean="0">
              <a:cs typeface="B Nazanin" pitchFamily="2" charset="-78"/>
            </a:endParaRPr>
          </a:p>
          <a:p>
            <a:pPr algn="r" rtl="1">
              <a:lnSpc>
                <a:spcPct val="150000"/>
              </a:lnSpc>
            </a:pPr>
            <a:r>
              <a:rPr lang="fa-IR" b="1" dirty="0" smtClean="0">
                <a:cs typeface="B Nazanin" pitchFamily="2" charset="-78"/>
              </a:rPr>
              <a:t>تعریف بیماران خارج شده از اورژانس : </a:t>
            </a:r>
            <a:r>
              <a:rPr lang="fa-IR" dirty="0" smtClean="0">
                <a:cs typeface="B Nazanin" pitchFamily="2" charset="-78"/>
              </a:rPr>
              <a:t>منظور از خروج بیماران ، ترک فیزیکی بخش اورژانس به هر دلیلی بجز رضایت شخصی و ترک بدون اطلاع است . </a:t>
            </a:r>
            <a:endParaRPr lang="en-US" dirty="0" smtClean="0">
              <a:cs typeface="B Nazanin" pitchFamily="2" charset="-78"/>
            </a:endParaRPr>
          </a:p>
          <a:p>
            <a:pPr lvl="0" algn="r" rtl="1">
              <a:lnSpc>
                <a:spcPct val="150000"/>
              </a:lnSpc>
            </a:pPr>
            <a:endParaRPr lang="en-US" dirty="0" smtClean="0">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685800" y="794657"/>
            <a:ext cx="533400" cy="369332"/>
          </a:xfrm>
          <a:prstGeom prst="rect">
            <a:avLst/>
          </a:prstGeom>
          <a:noFill/>
        </p:spPr>
        <p:txBody>
          <a:bodyPr wrap="square" rtlCol="1">
            <a:spAutoFit/>
          </a:bodyPr>
          <a:lstStyle/>
          <a:p>
            <a:r>
              <a:rPr lang="fa-IR" dirty="0" smtClean="0"/>
              <a:t>16</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ctr">
              <a:spcBef>
                <a:spcPct val="0"/>
              </a:spcBef>
            </a:pPr>
            <a:r>
              <a:rPr lang="fa-IR" sz="3600" b="1" dirty="0" smtClean="0">
                <a:cs typeface="B Nazanin" pitchFamily="2" charset="-78"/>
              </a:rPr>
              <a:t>دستورالعمل تكميل فرمهاي آماربيمارستانی</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598519" y="1828800"/>
            <a:ext cx="8259580" cy="4661441"/>
          </a:xfrm>
        </p:spPr>
        <p:txBody>
          <a:bodyPr>
            <a:noAutofit/>
          </a:bodyPr>
          <a:lstStyle/>
          <a:p>
            <a:pPr algn="r" rtl="1">
              <a:lnSpc>
                <a:spcPct val="150000"/>
              </a:lnSpc>
              <a:buNone/>
            </a:pPr>
            <a:r>
              <a:rPr lang="fa-IR" dirty="0" smtClean="0">
                <a:solidFill>
                  <a:srgbClr val="FF0000"/>
                </a:solidFill>
                <a:cs typeface="B Nazanin" pitchFamily="2" charset="-78"/>
              </a:rPr>
              <a:t>دستورالعمل تکمیل فرم آمارو مشخصات فوت شدگان (فرم شماره 10)</a:t>
            </a:r>
            <a:endParaRPr lang="en-US" dirty="0" smtClean="0">
              <a:solidFill>
                <a:srgbClr val="FF0000"/>
              </a:solidFill>
              <a:cs typeface="B Nazanin" pitchFamily="2" charset="-78"/>
            </a:endParaRPr>
          </a:p>
          <a:p>
            <a:pPr algn="r" rtl="1">
              <a:lnSpc>
                <a:spcPct val="150000"/>
              </a:lnSpc>
              <a:buNone/>
            </a:pPr>
            <a:endParaRPr lang="en-US" dirty="0" smtClean="0">
              <a:solidFill>
                <a:srgbClr val="FF0000"/>
              </a:solidFill>
              <a:cs typeface="B Nazanin" pitchFamily="2" charset="-78"/>
            </a:endParaRPr>
          </a:p>
          <a:p>
            <a:pPr lvl="0" algn="r" rtl="1">
              <a:lnSpc>
                <a:spcPct val="150000"/>
              </a:lnSpc>
            </a:pPr>
            <a:r>
              <a:rPr lang="fa-IR" dirty="0" smtClean="0">
                <a:cs typeface="B Nazanin" pitchFamily="2" charset="-78"/>
              </a:rPr>
              <a:t>این فرم شامل تمامی موارد مرگ ومیر می گردد ( مرگ ومیر نوزادان ، مرگ ومیر مادران وسایرموارد مرگ ومیر) .</a:t>
            </a:r>
            <a:endParaRPr lang="en-US" dirty="0" smtClean="0">
              <a:cs typeface="B Nazanin" pitchFamily="2" charset="-78"/>
            </a:endParaRPr>
          </a:p>
          <a:p>
            <a:pPr lvl="0" algn="r" rtl="1">
              <a:lnSpc>
                <a:spcPct val="150000"/>
              </a:lnSpc>
            </a:pPr>
            <a:r>
              <a:rPr lang="fa-IR" dirty="0" smtClean="0">
                <a:cs typeface="B Nazanin" pitchFamily="2" charset="-78"/>
              </a:rPr>
              <a:t>بدیهی است این آمار مواردی را که بیمار در بدو مراجعه به بیمارستان دچار علایم مرگ قطعی بوده است را دربرنمی گیرد .</a:t>
            </a:r>
            <a:endParaRPr lang="en-US" dirty="0" smtClean="0">
              <a:cs typeface="B Nazanin" pitchFamily="2" charset="-78"/>
            </a:endParaRPr>
          </a:p>
          <a:p>
            <a:pPr lvl="0" algn="r" rtl="1">
              <a:lnSpc>
                <a:spcPct val="150000"/>
              </a:lnSpc>
              <a:buNone/>
            </a:pPr>
            <a:r>
              <a:rPr lang="fa-IR" dirty="0" smtClean="0">
                <a:cs typeface="B Nazanin" pitchFamily="2" charset="-78"/>
              </a:rPr>
              <a:t>درصورت عدم وجود موارد فوت دربیمارستان ،  بایستی عبارت "موارد فوت گزارش نشده است" درزیرفرم ثبت گردد.</a:t>
            </a:r>
            <a:endParaRPr lang="en-US" dirty="0" smtClean="0">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718457" y="794657"/>
            <a:ext cx="500743" cy="369332"/>
          </a:xfrm>
          <a:prstGeom prst="rect">
            <a:avLst/>
          </a:prstGeom>
          <a:noFill/>
        </p:spPr>
        <p:txBody>
          <a:bodyPr wrap="square" rtlCol="1">
            <a:spAutoFit/>
          </a:bodyPr>
          <a:lstStyle/>
          <a:p>
            <a:r>
              <a:rPr lang="fa-IR" dirty="0" smtClean="0"/>
              <a:t>17</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4380" y="1351127"/>
            <a:ext cx="10358204" cy="1842449"/>
          </a:xfrm>
        </p:spPr>
        <p:txBody>
          <a:bodyPr>
            <a:normAutofit fontScale="90000"/>
          </a:bodyPr>
          <a:lstStyle/>
          <a:p>
            <a:pPr algn="ctr"/>
            <a:r>
              <a:rPr lang="fa-IR" sz="3200" b="1" dirty="0" smtClean="0">
                <a:ln w="12700" cmpd="sng">
                  <a:solidFill>
                    <a:schemeClr val="accent4"/>
                  </a:solidFill>
                  <a:prstDash val="solid"/>
                </a:ln>
                <a:solidFill>
                  <a:schemeClr val="tx1"/>
                </a:solidFill>
                <a:cs typeface="B Titr" panose="00000700000000000000" pitchFamily="2" charset="-78"/>
              </a:rPr>
              <a:t>دستورالعمل </a:t>
            </a:r>
            <a:r>
              <a:rPr lang="fa-IR" sz="3200" b="1" dirty="0" smtClean="0">
                <a:ln w="12700" cmpd="sng">
                  <a:solidFill>
                    <a:schemeClr val="accent4"/>
                  </a:solidFill>
                  <a:prstDash val="solid"/>
                </a:ln>
                <a:solidFill>
                  <a:schemeClr val="tx1"/>
                </a:solidFill>
                <a:cs typeface="B Titr" panose="00000700000000000000" pitchFamily="2" charset="-78"/>
              </a:rPr>
              <a:t>تکمیل فرمهای آمار </a:t>
            </a:r>
            <a:r>
              <a:rPr lang="fa-IR" sz="3200" b="1" dirty="0" smtClean="0">
                <a:ln w="12700" cmpd="sng">
                  <a:solidFill>
                    <a:schemeClr val="accent4"/>
                  </a:solidFill>
                  <a:prstDash val="solid"/>
                </a:ln>
                <a:solidFill>
                  <a:schemeClr val="tx1"/>
                </a:solidFill>
                <a:cs typeface="B Titr" panose="00000700000000000000" pitchFamily="2" charset="-78"/>
              </a:rPr>
              <a:t>بیمارستانی</a:t>
            </a:r>
            <a:br>
              <a:rPr lang="fa-IR" sz="3200" b="1" dirty="0" smtClean="0">
                <a:ln w="12700" cmpd="sng">
                  <a:solidFill>
                    <a:schemeClr val="accent4"/>
                  </a:solidFill>
                  <a:prstDash val="solid"/>
                </a:ln>
                <a:solidFill>
                  <a:schemeClr val="tx1"/>
                </a:solidFill>
                <a:cs typeface="B Titr" panose="00000700000000000000" pitchFamily="2" charset="-78"/>
              </a:rPr>
            </a:br>
            <a:r>
              <a:rPr lang="fa-IR" sz="3200" b="1" dirty="0" smtClean="0">
                <a:ln w="12700" cmpd="sng">
                  <a:solidFill>
                    <a:schemeClr val="accent4"/>
                  </a:solidFill>
                  <a:prstDash val="solid"/>
                </a:ln>
                <a:solidFill>
                  <a:schemeClr val="tx1"/>
                </a:solidFill>
                <a:cs typeface="B Titr" panose="00000700000000000000" pitchFamily="2" charset="-78"/>
              </a:rPr>
              <a:t/>
            </a:r>
            <a:br>
              <a:rPr lang="fa-IR" sz="3200" b="1" dirty="0" smtClean="0">
                <a:ln w="12700" cmpd="sng">
                  <a:solidFill>
                    <a:schemeClr val="accent4"/>
                  </a:solidFill>
                  <a:prstDash val="solid"/>
                </a:ln>
                <a:solidFill>
                  <a:schemeClr val="tx1"/>
                </a:solidFill>
                <a:cs typeface="B Titr" panose="00000700000000000000" pitchFamily="2" charset="-78"/>
              </a:rPr>
            </a:br>
            <a:r>
              <a:rPr lang="fa-IR" sz="3200" b="1" dirty="0" smtClean="0">
                <a:ln w="12700" cmpd="sng">
                  <a:solidFill>
                    <a:schemeClr val="accent4"/>
                  </a:solidFill>
                  <a:prstDash val="solid"/>
                </a:ln>
                <a:solidFill>
                  <a:schemeClr val="tx1"/>
                </a:solidFill>
                <a:cs typeface="B Titr" panose="00000700000000000000" pitchFamily="2" charset="-78"/>
              </a:rPr>
              <a:t>بازنگري ششم </a:t>
            </a:r>
            <a:r>
              <a:rPr lang="fa-IR" sz="3200" b="1" dirty="0">
                <a:ln w="12700" cmpd="sng">
                  <a:solidFill>
                    <a:schemeClr val="accent4"/>
                  </a:solidFill>
                  <a:prstDash val="solid"/>
                </a:ln>
                <a:solidFill>
                  <a:schemeClr val="tx1"/>
                </a:solidFill>
                <a:cs typeface="B Titr" panose="00000700000000000000" pitchFamily="2" charset="-78"/>
              </a:rPr>
              <a:t/>
            </a:r>
            <a:br>
              <a:rPr lang="fa-IR" sz="3200" b="1" dirty="0">
                <a:ln w="12700" cmpd="sng">
                  <a:solidFill>
                    <a:schemeClr val="accent4"/>
                  </a:solidFill>
                  <a:prstDash val="solid"/>
                </a:ln>
                <a:solidFill>
                  <a:schemeClr val="tx1"/>
                </a:solidFill>
                <a:cs typeface="B Titr" panose="00000700000000000000" pitchFamily="2" charset="-78"/>
              </a:rPr>
            </a:br>
            <a:endParaRPr lang="en-US" sz="3200" b="1" dirty="0">
              <a:ln w="12700" cmpd="sng">
                <a:solidFill>
                  <a:schemeClr val="accent4"/>
                </a:solidFill>
                <a:prstDash val="solid"/>
              </a:ln>
              <a:solidFill>
                <a:schemeClr val="tx1"/>
              </a:solidFill>
              <a:cs typeface="B Titr" panose="00000700000000000000" pitchFamily="2" charset="-78"/>
            </a:endParaRPr>
          </a:p>
        </p:txBody>
      </p:sp>
      <p:sp>
        <p:nvSpPr>
          <p:cNvPr id="3" name="Subtitle 2"/>
          <p:cNvSpPr>
            <a:spLocks noGrp="1"/>
          </p:cNvSpPr>
          <p:nvPr>
            <p:ph type="subTitle" idx="1"/>
          </p:nvPr>
        </p:nvSpPr>
        <p:spPr>
          <a:xfrm>
            <a:off x="1813814" y="4347149"/>
            <a:ext cx="8341981" cy="1948720"/>
          </a:xfrm>
        </p:spPr>
        <p:txBody>
          <a:bodyPr>
            <a:normAutofit/>
            <a:scene3d>
              <a:camera prst="orthographicFront"/>
              <a:lightRig rig="soft" dir="t">
                <a:rot lat="0" lon="0" rev="15600000"/>
              </a:lightRig>
            </a:scene3d>
            <a:sp3d extrusionH="57150" prstMaterial="softEdge">
              <a:bevelT w="25400" h="38100"/>
            </a:sp3d>
          </a:bodyPr>
          <a:lstStyle/>
          <a:p>
            <a:pPr algn="ctr"/>
            <a:r>
              <a:rPr lang="fa-IR" sz="2400" b="1" dirty="0" smtClean="0">
                <a:ln/>
                <a:solidFill>
                  <a:schemeClr val="tx1"/>
                </a:solidFill>
                <a:cs typeface="B Titr" panose="00000700000000000000" pitchFamily="2" charset="-78"/>
              </a:rPr>
              <a:t>دانشگاه علوم پزشکی وخدمات بهداشتی درمانی البرز</a:t>
            </a:r>
          </a:p>
          <a:p>
            <a:pPr algn="ctr"/>
            <a:r>
              <a:rPr lang="fa-IR" sz="2400" b="1" dirty="0" smtClean="0">
                <a:ln/>
                <a:solidFill>
                  <a:schemeClr val="tx1"/>
                </a:solidFill>
                <a:cs typeface="B Titr" panose="00000700000000000000" pitchFamily="2" charset="-78"/>
              </a:rPr>
              <a:t> معاونت درمان</a:t>
            </a:r>
            <a:endParaRPr lang="fa-IR" sz="2400" b="1" dirty="0">
              <a:ln/>
              <a:solidFill>
                <a:schemeClr val="tx1"/>
              </a:solidFill>
              <a:cs typeface="B Titr" panose="00000700000000000000" pitchFamily="2" charset="-78"/>
            </a:endParaRPr>
          </a:p>
          <a:p>
            <a:pPr algn="ctr"/>
            <a:r>
              <a:rPr lang="fa-IR" sz="2400" b="1" dirty="0" smtClean="0">
                <a:ln/>
                <a:solidFill>
                  <a:schemeClr val="tx1"/>
                </a:solidFill>
                <a:cs typeface="B Titr" panose="00000700000000000000" pitchFamily="2" charset="-78"/>
              </a:rPr>
              <a:t>گروه آمار و مدارک پزشکی</a:t>
            </a:r>
          </a:p>
          <a:p>
            <a:pPr algn="ctr"/>
            <a:r>
              <a:rPr lang="fa-IR" sz="1600" b="1" dirty="0" smtClean="0">
                <a:ln/>
                <a:solidFill>
                  <a:schemeClr val="tx1"/>
                </a:solidFill>
                <a:cs typeface="B Titr" panose="00000700000000000000" pitchFamily="2" charset="-78"/>
              </a:rPr>
              <a:t>شهریور 1397</a:t>
            </a:r>
            <a:endParaRPr lang="en-US" sz="1600" b="1" dirty="0">
              <a:ln/>
              <a:solidFill>
                <a:schemeClr val="tx1"/>
              </a:solidFill>
              <a:cs typeface="B Titr" panose="00000700000000000000" pitchFamily="2" charset="-78"/>
            </a:endParaRPr>
          </a:p>
        </p:txBody>
      </p:sp>
    </p:spTree>
    <p:extLst>
      <p:ext uri="{BB962C8B-B14F-4D97-AF65-F5344CB8AC3E}">
        <p14:creationId xmlns:p14="http://schemas.microsoft.com/office/powerpoint/2010/main" val="32938419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ctr">
              <a:spcBef>
                <a:spcPct val="0"/>
              </a:spcBef>
            </a:pPr>
            <a:r>
              <a:rPr lang="fa-IR" sz="3600" b="1" dirty="0" smtClean="0">
                <a:cs typeface="B Nazanin" pitchFamily="2" charset="-78"/>
              </a:rPr>
              <a:t>دستورالعمل تكميل فرمهاي آماربيمارستانی</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598519" y="1306286"/>
            <a:ext cx="8259580" cy="5183956"/>
          </a:xfrm>
        </p:spPr>
        <p:txBody>
          <a:bodyPr>
            <a:noAutofit/>
          </a:bodyPr>
          <a:lstStyle/>
          <a:p>
            <a:pPr algn="r" rtl="1">
              <a:lnSpc>
                <a:spcPct val="150000"/>
              </a:lnSpc>
              <a:buNone/>
            </a:pPr>
            <a:r>
              <a:rPr lang="fa-IR" dirty="0" smtClean="0">
                <a:solidFill>
                  <a:srgbClr val="FF0000"/>
                </a:solidFill>
                <a:cs typeface="B Nazanin" pitchFamily="2" charset="-78"/>
              </a:rPr>
              <a:t>دستورالعمل تکمیل فرم آمار موارد خودکشی  (فرم شماره 11)</a:t>
            </a:r>
            <a:endParaRPr lang="en-US" dirty="0" smtClean="0">
              <a:solidFill>
                <a:srgbClr val="FF0000"/>
              </a:solidFill>
              <a:cs typeface="B Nazanin" pitchFamily="2" charset="-78"/>
            </a:endParaRPr>
          </a:p>
          <a:p>
            <a:pPr lvl="0" algn="r" rtl="1">
              <a:lnSpc>
                <a:spcPct val="150000"/>
              </a:lnSpc>
            </a:pPr>
            <a:r>
              <a:rPr lang="fa-IR" dirty="0" smtClean="0">
                <a:cs typeface="B Nazanin" pitchFamily="2" charset="-78"/>
              </a:rPr>
              <a:t>باتوجه به طراحی فرم بصورت انتخابی ضروریست کلیه موارد درخصوص هربیمار ازمواردموجود انتخاب گردیده وازارائه توضیحات خودداری گردد.</a:t>
            </a:r>
            <a:endParaRPr lang="en-US" dirty="0" smtClean="0">
              <a:cs typeface="B Nazanin" pitchFamily="2" charset="-78"/>
            </a:endParaRPr>
          </a:p>
          <a:p>
            <a:pPr lvl="0" algn="r" rtl="1">
              <a:lnSpc>
                <a:spcPct val="150000"/>
              </a:lnSpc>
            </a:pPr>
            <a:r>
              <a:rPr lang="fa-IR" dirty="0" smtClean="0">
                <a:cs typeface="B Nazanin" pitchFamily="2" charset="-78"/>
              </a:rPr>
              <a:t>درجهت امکان گزارشگیری ازاطلاعات این فرم درسطح استانی ، ضروریست درانتخاب ستونهای مورد نظر از علامت ستاره استفاده گردد).</a:t>
            </a:r>
            <a:endParaRPr lang="en-US" dirty="0" smtClean="0">
              <a:cs typeface="B Nazanin" pitchFamily="2" charset="-78"/>
            </a:endParaRPr>
          </a:p>
          <a:p>
            <a:pPr lvl="0" algn="r" rtl="1">
              <a:lnSpc>
                <a:spcPct val="150000"/>
              </a:lnSpc>
            </a:pPr>
            <a:r>
              <a:rPr lang="fa-IR" dirty="0" smtClean="0">
                <a:cs typeface="B Nazanin" pitchFamily="2" charset="-78"/>
              </a:rPr>
              <a:t>اخذ کلیه اطلاعات مندرج درفرم ازبیماریاهمراهان وی دریخش مربوطه ضروری می باشد . </a:t>
            </a:r>
            <a:endParaRPr lang="en-US" dirty="0" smtClean="0">
              <a:cs typeface="B Nazanin" pitchFamily="2" charset="-78"/>
            </a:endParaRPr>
          </a:p>
          <a:p>
            <a:pPr lvl="0" algn="r" rtl="1">
              <a:lnSpc>
                <a:spcPct val="150000"/>
              </a:lnSpc>
            </a:pPr>
            <a:r>
              <a:rPr lang="fa-IR" dirty="0" smtClean="0">
                <a:cs typeface="B Nazanin" pitchFamily="2" charset="-78"/>
              </a:rPr>
              <a:t>اطلاعات مربوط به موارد خودکشی جنبه محرمانه داشته ومسئول آماربیمارستان مجاز است این اطلاعات رافقط درقالب آمارماهیانه دراختیار واحد آمارمعاونت درمان قراردهد . و بایستی از ارائه آن به سایرادارات وهمچنین سایر قسمتهای دانشگاه (بدون هماهنگی ومجوز معاونت درمان دانشگاه) ، خودداری نماید .</a:t>
            </a:r>
          </a:p>
          <a:p>
            <a:pPr algn="r" rtl="1">
              <a:lnSpc>
                <a:spcPct val="150000"/>
              </a:lnSpc>
            </a:pPr>
            <a:r>
              <a:rPr lang="fa-IR" dirty="0" smtClean="0">
                <a:cs typeface="B Nazanin" pitchFamily="2" charset="-78"/>
              </a:rPr>
              <a:t>درصورت عدم وجود موارد خودکشی دربیمارستان ،  بایستی عبارت "موارد خودکشی گزارش نشده است" درزیرفرم ثبت گردد. </a:t>
            </a:r>
            <a:endParaRPr lang="en-US" dirty="0" smtClean="0">
              <a:cs typeface="B Nazanin" pitchFamily="2" charset="-78"/>
            </a:endParaRPr>
          </a:p>
          <a:p>
            <a:pPr lvl="0" algn="r" rtl="1">
              <a:lnSpc>
                <a:spcPct val="150000"/>
              </a:lnSpc>
            </a:pPr>
            <a:endParaRPr lang="en-US" dirty="0" smtClean="0">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729343" y="794657"/>
            <a:ext cx="489857" cy="369332"/>
          </a:xfrm>
          <a:prstGeom prst="rect">
            <a:avLst/>
          </a:prstGeom>
          <a:noFill/>
        </p:spPr>
        <p:txBody>
          <a:bodyPr wrap="square" rtlCol="1">
            <a:spAutoFit/>
          </a:bodyPr>
          <a:lstStyle/>
          <a:p>
            <a:r>
              <a:rPr lang="fa-IR" dirty="0" smtClean="0"/>
              <a:t>18</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ctr">
              <a:spcBef>
                <a:spcPct val="0"/>
              </a:spcBef>
            </a:pPr>
            <a:r>
              <a:rPr lang="fa-IR" sz="3600" b="1" dirty="0" smtClean="0">
                <a:cs typeface="B Nazanin" pitchFamily="2" charset="-78"/>
              </a:rPr>
              <a:t>دستورالعمل تكميل فرمهاي آماربيمارستانی</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598519" y="1698170"/>
            <a:ext cx="8259580" cy="4792071"/>
          </a:xfrm>
        </p:spPr>
        <p:txBody>
          <a:bodyPr>
            <a:noAutofit/>
          </a:bodyPr>
          <a:lstStyle/>
          <a:p>
            <a:pPr algn="r" rtl="1">
              <a:lnSpc>
                <a:spcPct val="150000"/>
              </a:lnSpc>
              <a:buNone/>
            </a:pPr>
            <a:r>
              <a:rPr lang="fa-IR" dirty="0" smtClean="0">
                <a:solidFill>
                  <a:srgbClr val="FF0000"/>
                </a:solidFill>
                <a:cs typeface="B Nazanin" pitchFamily="2" charset="-78"/>
              </a:rPr>
              <a:t>دستورالعمل تکمیل فرم آمار فرم آمار نیروی انسانی</a:t>
            </a:r>
            <a:endParaRPr lang="en-US" dirty="0" smtClean="0">
              <a:solidFill>
                <a:srgbClr val="FF0000"/>
              </a:solidFill>
              <a:cs typeface="B Nazanin" pitchFamily="2" charset="-78"/>
            </a:endParaRPr>
          </a:p>
          <a:p>
            <a:pPr lvl="0" algn="r" rtl="1">
              <a:lnSpc>
                <a:spcPct val="150000"/>
              </a:lnSpc>
            </a:pPr>
            <a:r>
              <a:rPr lang="fa-IR" dirty="0" smtClean="0">
                <a:cs typeface="B Nazanin" pitchFamily="2" charset="-78"/>
              </a:rPr>
              <a:t>مشخصات کلیه پرسنل شاغل در پذیرش، آمارو  مدارک پزشکی و منشی بخش هستند در این فرم ثبت می شوند.</a:t>
            </a:r>
            <a:endParaRPr lang="en-US" dirty="0" smtClean="0">
              <a:cs typeface="B Nazanin" pitchFamily="2" charset="-78"/>
            </a:endParaRPr>
          </a:p>
          <a:p>
            <a:pPr lvl="0" algn="r" rtl="1">
              <a:lnSpc>
                <a:spcPct val="150000"/>
              </a:lnSpc>
            </a:pPr>
            <a:r>
              <a:rPr lang="en-US" dirty="0" smtClean="0">
                <a:cs typeface="B Nazanin" pitchFamily="2" charset="-78"/>
              </a:rPr>
              <a:t> </a:t>
            </a:r>
            <a:r>
              <a:rPr lang="fa-IR" dirty="0" smtClean="0">
                <a:cs typeface="B Nazanin" pitchFamily="2" charset="-78"/>
              </a:rPr>
              <a:t>مشخصات کلیه پرسنل که با تحصیلات مدارک پزشکی یا فناوری اطلاعات سلامت هستند اما در واحد دیگری فعالیت می نماید نیزبا ذکر واحد محل فعالیت ثبت گردند. </a:t>
            </a:r>
            <a:endParaRPr lang="en-US" dirty="0" smtClean="0">
              <a:cs typeface="B Nazanin" pitchFamily="2" charset="-78"/>
            </a:endParaRPr>
          </a:p>
          <a:p>
            <a:pPr lvl="0" algn="r" rtl="1">
              <a:lnSpc>
                <a:spcPct val="150000"/>
              </a:lnSpc>
              <a:buNone/>
            </a:pPr>
            <a:endParaRPr lang="en-US" dirty="0" smtClean="0">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751114" y="794657"/>
            <a:ext cx="468086" cy="369332"/>
          </a:xfrm>
          <a:prstGeom prst="rect">
            <a:avLst/>
          </a:prstGeom>
          <a:noFill/>
        </p:spPr>
        <p:txBody>
          <a:bodyPr wrap="square" rtlCol="1">
            <a:spAutoFit/>
          </a:bodyPr>
          <a:lstStyle/>
          <a:p>
            <a:r>
              <a:rPr lang="fa-IR" dirty="0" smtClean="0"/>
              <a:t>19</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hoca_thumb_l_Tabiate-nab-planet%20(4).jpg"/>
          <p:cNvPicPr>
            <a:picLocks noChangeAspect="1"/>
          </p:cNvPicPr>
          <p:nvPr/>
        </p:nvPicPr>
        <p:blipFill>
          <a:blip r:embed="rId2"/>
          <a:stretch>
            <a:fillRect/>
          </a:stretch>
        </p:blipFill>
        <p:spPr>
          <a:xfrm>
            <a:off x="1645920" y="-27384"/>
            <a:ext cx="10546080" cy="6855162"/>
          </a:xfrm>
          <a:prstGeom prst="rect">
            <a:avLst/>
          </a:prstGeom>
          <a:scene3d>
            <a:camera prst="orthographicFront"/>
            <a:lightRig rig="threePt" dir="t"/>
          </a:scene3d>
          <a:sp3d>
            <a:bevelT/>
          </a:sp3d>
        </p:spPr>
      </p:pic>
      <p:sp>
        <p:nvSpPr>
          <p:cNvPr id="5" name="Rectangle 4"/>
          <p:cNvSpPr/>
          <p:nvPr/>
        </p:nvSpPr>
        <p:spPr>
          <a:xfrm>
            <a:off x="1542457" y="437281"/>
            <a:ext cx="2957861" cy="923330"/>
          </a:xfrm>
          <a:prstGeom prst="rect">
            <a:avLst/>
          </a:prstGeom>
          <a:noFill/>
        </p:spPr>
        <p:txBody>
          <a:bodyPr wrap="none" lIns="91440" tIns="45720" rIns="91440" bIns="45720">
            <a:spAutoFit/>
          </a:bodyPr>
          <a:lstStyle/>
          <a:p>
            <a:pPr algn="ctr"/>
            <a:r>
              <a:rPr lang="fa-IR" sz="5400" b="1" dirty="0" smtClean="0">
                <a:ln w="12700">
                  <a:solidFill>
                    <a:schemeClr val="accent5"/>
                  </a:solidFill>
                  <a:prstDash val="solid"/>
                </a:ln>
                <a:pattFill prst="ltDnDiag">
                  <a:fgClr>
                    <a:schemeClr val="accent5">
                      <a:lumMod val="60000"/>
                      <a:lumOff val="40000"/>
                    </a:schemeClr>
                  </a:fgClr>
                  <a:bgClr>
                    <a:schemeClr val="bg1"/>
                  </a:bgClr>
                </a:pattFill>
                <a:cs typeface="B Nazanin" pitchFamily="2" charset="-78"/>
              </a:rPr>
              <a:t>موفق باشید</a:t>
            </a:r>
            <a:endParaRPr lang="en-US" sz="5400" b="1" dirty="0">
              <a:ln w="12700">
                <a:solidFill>
                  <a:schemeClr val="accent5"/>
                </a:solidFill>
                <a:prstDash val="solid"/>
              </a:ln>
              <a:pattFill prst="ltDnDiag">
                <a:fgClr>
                  <a:schemeClr val="accent5">
                    <a:lumMod val="60000"/>
                    <a:lumOff val="40000"/>
                  </a:schemeClr>
                </a:fgClr>
                <a:bgClr>
                  <a:schemeClr val="bg1"/>
                </a:bgClr>
              </a:pattFill>
              <a:cs typeface="B Nazanin" pitchFamily="2" charset="-78"/>
            </a:endParaRPr>
          </a:p>
        </p:txBody>
      </p:sp>
    </p:spTree>
    <p:extLst>
      <p:ext uri="{BB962C8B-B14F-4D97-AF65-F5344CB8AC3E}">
        <p14:creationId xmlns:p14="http://schemas.microsoft.com/office/powerpoint/2010/main" val="588975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ctr">
              <a:spcBef>
                <a:spcPct val="0"/>
              </a:spcBef>
            </a:pPr>
            <a:r>
              <a:rPr lang="fa-IR" sz="3600" b="1" dirty="0" smtClean="0">
                <a:cs typeface="B Nazanin" pitchFamily="2" charset="-78"/>
              </a:rPr>
              <a:t>دستورالعمل تكميل فرمهاي آماربيمارستانی</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700119" y="1543987"/>
            <a:ext cx="8259580" cy="4976734"/>
          </a:xfrm>
        </p:spPr>
        <p:txBody>
          <a:bodyPr>
            <a:noAutofit/>
          </a:bodyPr>
          <a:lstStyle/>
          <a:p>
            <a:pPr algn="justLow" rtl="1">
              <a:lnSpc>
                <a:spcPct val="150000"/>
              </a:lnSpc>
              <a:buNone/>
            </a:pPr>
            <a:r>
              <a:rPr lang="fa-IR" b="1" dirty="0" smtClean="0">
                <a:solidFill>
                  <a:srgbClr val="FF0000"/>
                </a:solidFill>
                <a:cs typeface="B Nazanin" pitchFamily="2" charset="-78"/>
              </a:rPr>
              <a:t>دستورالعمل تکمیل فرم گزارش آمار 24 ساعت بخش ( از 30/7 روز قبل تا 30/7 امروز ) ( فرم شماره 1)</a:t>
            </a:r>
            <a:endParaRPr lang="en-US" b="1" dirty="0" smtClean="0">
              <a:solidFill>
                <a:srgbClr val="FF0000"/>
              </a:solidFill>
              <a:cs typeface="B Nazanin" pitchFamily="2" charset="-78"/>
            </a:endParaRPr>
          </a:p>
          <a:p>
            <a:pPr algn="justLow" rtl="1">
              <a:lnSpc>
                <a:spcPct val="150000"/>
              </a:lnSpc>
              <a:buNone/>
            </a:pPr>
            <a:r>
              <a:rPr lang="fa-IR" dirty="0" smtClean="0">
                <a:solidFill>
                  <a:schemeClr val="tx1"/>
                </a:solidFill>
                <a:cs typeface="B Nazanin" pitchFamily="2" charset="-78"/>
              </a:rPr>
              <a:t>این فرم توسط منشی های بخش بصورت روزانه تکمیل میشود </a:t>
            </a:r>
          </a:p>
          <a:p>
            <a:pPr lvl="0" algn="justLow" rtl="1">
              <a:lnSpc>
                <a:spcPct val="150000"/>
              </a:lnSpc>
            </a:pPr>
            <a:r>
              <a:rPr lang="fa-IR" dirty="0" smtClean="0">
                <a:solidFill>
                  <a:schemeClr val="tx1"/>
                </a:solidFill>
                <a:cs typeface="B Nazanin" pitchFamily="2" charset="-78"/>
              </a:rPr>
              <a:t>برای هر تخصص باتوجه به آمارآن تخصص یک فرم جداگانه تکمیل گردد .</a:t>
            </a:r>
            <a:endParaRPr lang="en-US" dirty="0" smtClean="0">
              <a:solidFill>
                <a:schemeClr val="tx1"/>
              </a:solidFill>
              <a:cs typeface="B Nazanin" pitchFamily="2" charset="-78"/>
            </a:endParaRPr>
          </a:p>
          <a:p>
            <a:pPr lvl="0" algn="justLow" rtl="1">
              <a:lnSpc>
                <a:spcPct val="150000"/>
              </a:lnSpc>
            </a:pPr>
            <a:r>
              <a:rPr lang="fa-IR" dirty="0" smtClean="0">
                <a:solidFill>
                  <a:schemeClr val="tx1"/>
                </a:solidFill>
                <a:cs typeface="B Nazanin" pitchFamily="2" charset="-78"/>
              </a:rPr>
              <a:t>در یک فرم کلی اسامی بیماران به همراه پزشک معالج و تخصص مربوطه ثبت شود دراین حالت  مسئول آمار با توجه به تخصص ثبت شده آمار عملکرد هربخش را بصورت جداگانه محاسبه می نماید . </a:t>
            </a:r>
            <a:endParaRPr lang="en-US" dirty="0" smtClean="0">
              <a:solidFill>
                <a:schemeClr val="tx1"/>
              </a:solidFill>
              <a:cs typeface="B Nazanin" pitchFamily="2" charset="-78"/>
            </a:endParaRPr>
          </a:p>
          <a:p>
            <a:pPr algn="justLow" rtl="1">
              <a:lnSpc>
                <a:spcPct val="150000"/>
              </a:lnSpc>
            </a:pPr>
            <a:r>
              <a:rPr lang="fa-IR" dirty="0" smtClean="0">
                <a:solidFill>
                  <a:schemeClr val="tx1"/>
                </a:solidFill>
                <a:cs typeface="B Nazanin" pitchFamily="2" charset="-78"/>
              </a:rPr>
              <a:t>نکته :  عطف به نامه شماره 15972/409د  مورخ 91/12/02تاکید می گردد ورود اطلاعات بخشهای بستری به تفکیک رشته تخصصی صورت می گیرد و ملاک تفکیک بخشها وثبت آمارروزانه در این فرمها، انواع تخت های تخصصی موجود در بیمارستان است نه بخشهای موجود.</a:t>
            </a:r>
            <a:endParaRPr lang="en-US" dirty="0" smtClean="0">
              <a:solidFill>
                <a:schemeClr val="tx1"/>
              </a:solidFill>
              <a:cs typeface="B Nazanin" pitchFamily="2" charset="-78"/>
            </a:endParaRPr>
          </a:p>
          <a:p>
            <a:pPr algn="justLow" rtl="1">
              <a:lnSpc>
                <a:spcPct val="150000"/>
              </a:lnSpc>
              <a:buNone/>
            </a:pPr>
            <a:endParaRPr lang="en-US" dirty="0">
              <a:solidFill>
                <a:schemeClr val="tx1"/>
              </a:solidFill>
              <a:cs typeface="B Nazanin" pitchFamily="2" charset="-78"/>
            </a:endParaRPr>
          </a:p>
        </p:txBody>
      </p:sp>
      <p:sp>
        <p:nvSpPr>
          <p:cNvPr id="5" name="TextBox 4"/>
          <p:cNvSpPr txBox="1"/>
          <p:nvPr/>
        </p:nvSpPr>
        <p:spPr>
          <a:xfrm>
            <a:off x="838200" y="794657"/>
            <a:ext cx="381000" cy="369332"/>
          </a:xfrm>
          <a:prstGeom prst="rect">
            <a:avLst/>
          </a:prstGeom>
          <a:noFill/>
        </p:spPr>
        <p:txBody>
          <a:bodyPr wrap="square" rtlCol="1">
            <a:spAutoFit/>
          </a:bodyPr>
          <a:lstStyle/>
          <a:p>
            <a:r>
              <a:rPr lang="fa-IR" dirty="0" smtClean="0"/>
              <a:t>1</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950875"/>
          </a:xfrm>
        </p:spPr>
        <p:txBody>
          <a:bodyPr vert="horz" lIns="91440" tIns="45720" rIns="91440" bIns="45720" rtlCol="0" anchor="b">
            <a:normAutofit/>
          </a:bodyPr>
          <a:lstStyle/>
          <a:p>
            <a:pPr algn="r">
              <a:spcBef>
                <a:spcPct val="0"/>
              </a:spcBef>
            </a:pPr>
            <a:r>
              <a:rPr lang="en-US" b="1" dirty="0" smtClean="0">
                <a:solidFill>
                  <a:schemeClr val="tx1"/>
                </a:solidFill>
                <a:cs typeface="B Nazanin" pitchFamily="2" charset="-78"/>
              </a:rPr>
              <a:t> </a:t>
            </a:r>
            <a:r>
              <a:rPr lang="fa-IR" b="1" dirty="0" smtClean="0">
                <a:solidFill>
                  <a:schemeClr val="tx1"/>
                </a:solidFill>
                <a:cs typeface="B Nazanin" pitchFamily="2" charset="-78"/>
              </a:rPr>
              <a:t>ادامه دستورالعمل تکمیل فرم شماره 1</a:t>
            </a:r>
            <a:endParaRPr lang="fa-IR" b="1" dirty="0">
              <a:ln w="12700" cmpd="sng">
                <a:solidFill>
                  <a:schemeClr val="accent4"/>
                </a:solidFill>
                <a:prstDash val="solid"/>
              </a:ln>
              <a:solidFill>
                <a:schemeClr val="tx1"/>
              </a:solidFill>
              <a:latin typeface="+mj-lt"/>
              <a:ea typeface="+mj-ea"/>
              <a:cs typeface="B Nazanin" pitchFamily="2" charset="-78"/>
            </a:endParaRPr>
          </a:p>
        </p:txBody>
      </p:sp>
      <p:sp>
        <p:nvSpPr>
          <p:cNvPr id="4" name="Content Placeholder 3"/>
          <p:cNvSpPr>
            <a:spLocks noGrp="1"/>
          </p:cNvSpPr>
          <p:nvPr>
            <p:ph sz="half" idx="2"/>
          </p:nvPr>
        </p:nvSpPr>
        <p:spPr>
          <a:xfrm>
            <a:off x="1669639" y="1604947"/>
            <a:ext cx="8259580" cy="4976734"/>
          </a:xfrm>
        </p:spPr>
        <p:txBody>
          <a:bodyPr>
            <a:noAutofit/>
          </a:bodyPr>
          <a:lstStyle/>
          <a:p>
            <a:pPr algn="r" rtl="1">
              <a:lnSpc>
                <a:spcPct val="150000"/>
              </a:lnSpc>
            </a:pPr>
            <a:r>
              <a:rPr lang="fa-IR" dirty="0" smtClean="0">
                <a:solidFill>
                  <a:schemeClr val="tx1"/>
                </a:solidFill>
                <a:cs typeface="B Nazanin" pitchFamily="2" charset="-78"/>
              </a:rPr>
              <a:t>نکته : مطابق با دستورالعمل شماره 31530/400 د مورخ 24/11/94 وزارت متبوع در خصوص "  نحوه تکمیل بخشهای مختلف سامانه آواب "  ، تعداد تخت در آمار فعالیت نباید بصورت شناور ثبت و کم و زیاد شود . فقط در مواردی این اتفاق می افتد که تختی مستهلک شده و از بخش خارج گشته و یا به هر محوی قابل استفاده نباشد .</a:t>
            </a:r>
            <a:endParaRPr lang="en-US" dirty="0" smtClean="0">
              <a:solidFill>
                <a:schemeClr val="tx1"/>
              </a:solidFill>
              <a:cs typeface="B Nazanin" pitchFamily="2" charset="-78"/>
            </a:endParaRPr>
          </a:p>
          <a:p>
            <a:pPr algn="r" rtl="1">
              <a:lnSpc>
                <a:spcPct val="150000"/>
              </a:lnSpc>
            </a:pPr>
            <a:r>
              <a:rPr lang="fa-IR" dirty="0" smtClean="0">
                <a:solidFill>
                  <a:schemeClr val="tx1"/>
                </a:solidFill>
                <a:cs typeface="B Nazanin" pitchFamily="2" charset="-78"/>
              </a:rPr>
              <a:t>نکته :  مطابق با دستورالعمل های ابلاغی وزارت متبوع تخصص های زیر به عناوین بخشهای بستری اضافه گردیده و آمار فعالیت مراکز در قالب تخصصهای ذیل بصورت بخش جداگانه استخراج و محاسبه میگردد  :</a:t>
            </a:r>
            <a:endParaRPr lang="en-US" dirty="0" smtClean="0">
              <a:solidFill>
                <a:schemeClr val="tx1"/>
              </a:solidFill>
              <a:cs typeface="B Nazanin" pitchFamily="2" charset="-78"/>
            </a:endParaRPr>
          </a:p>
          <a:p>
            <a:pPr lvl="0" algn="r" rtl="1">
              <a:lnSpc>
                <a:spcPct val="150000"/>
              </a:lnSpc>
            </a:pPr>
            <a:r>
              <a:rPr lang="fa-IR" dirty="0" smtClean="0">
                <a:solidFill>
                  <a:schemeClr val="tx1"/>
                </a:solidFill>
                <a:cs typeface="B Nazanin" pitchFamily="2" charset="-78"/>
              </a:rPr>
              <a:t>تخت پست پارتوم : مطابق با نامه شماره 8084/400 د مورخ  92/06/30وزارت متبوع ،  تخت پست پارتوم  جزو تختهای بستری محاسبه می گردد .</a:t>
            </a:r>
            <a:endParaRPr lang="en-US" dirty="0" smtClean="0">
              <a:solidFill>
                <a:schemeClr val="tx1"/>
              </a:solidFill>
              <a:cs typeface="B Nazanin" pitchFamily="2" charset="-78"/>
            </a:endParaRPr>
          </a:p>
          <a:p>
            <a:pPr lvl="0" algn="r" rtl="1">
              <a:lnSpc>
                <a:spcPct val="150000"/>
              </a:lnSpc>
            </a:pPr>
            <a:r>
              <a:rPr lang="fa-IR" dirty="0" smtClean="0">
                <a:solidFill>
                  <a:schemeClr val="tx1"/>
                </a:solidFill>
                <a:cs typeface="B Nazanin" pitchFamily="2" charset="-78"/>
              </a:rPr>
              <a:t>تخت مادران باردار پرخطر :  مطابق با نامه شماره 18536/400 د مورخ 90/06/27در خصوص لزوم " راه اندازی بخش مادران پرخطر در بیمارستانهای دارای بخش مراقبت ویژه نوزادان "  و عطف به مکاتبه شماره 2964091 مورخ  95/09/02ا ین معاونت در خصوص راه اندازی بخش مادران پرخطر در مراکز دارای شرایط پیشگفت ،  تخت  " مادران باردار پر خطر "  جزو تختهای  بستری محسوب می گردد .</a:t>
            </a:r>
            <a:endParaRPr lang="en-US" dirty="0" smtClean="0">
              <a:solidFill>
                <a:schemeClr val="tx1"/>
              </a:solidFill>
              <a:cs typeface="B Nazanin" pitchFamily="2" charset="-78"/>
            </a:endParaRPr>
          </a:p>
          <a:p>
            <a:pPr algn="justLow" rtl="1">
              <a:lnSpc>
                <a:spcPct val="150000"/>
              </a:lnSpc>
              <a:buNone/>
            </a:pPr>
            <a:endParaRPr lang="en-US" dirty="0">
              <a:solidFill>
                <a:schemeClr val="tx1"/>
              </a:solidFill>
              <a:cs typeface="B Nazanin" pitchFamily="2" charset="-78"/>
            </a:endParaRPr>
          </a:p>
        </p:txBody>
      </p:sp>
      <p:sp>
        <p:nvSpPr>
          <p:cNvPr id="5" name="TextBox 4"/>
          <p:cNvSpPr txBox="1"/>
          <p:nvPr/>
        </p:nvSpPr>
        <p:spPr>
          <a:xfrm>
            <a:off x="838200" y="794657"/>
            <a:ext cx="381000" cy="369332"/>
          </a:xfrm>
          <a:prstGeom prst="rect">
            <a:avLst/>
          </a:prstGeom>
          <a:noFill/>
        </p:spPr>
        <p:txBody>
          <a:bodyPr wrap="square" rtlCol="1">
            <a:spAutoFit/>
          </a:bodyPr>
          <a:lstStyle/>
          <a:p>
            <a:r>
              <a:rPr lang="fa-IR" dirty="0" smtClean="0"/>
              <a:t>2</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r">
              <a:spcBef>
                <a:spcPct val="0"/>
              </a:spcBef>
            </a:pPr>
            <a:r>
              <a:rPr lang="fa-IR" b="1" dirty="0" smtClean="0">
                <a:solidFill>
                  <a:schemeClr val="tx1"/>
                </a:solidFill>
                <a:cs typeface="B Nazanin" pitchFamily="2" charset="-78"/>
              </a:rPr>
              <a:t>ادامه دستورالعمل تکمیل فرم شماره 1</a:t>
            </a:r>
            <a:endParaRPr lang="fa-IR"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700119" y="1543987"/>
            <a:ext cx="8259580" cy="4976734"/>
          </a:xfrm>
        </p:spPr>
        <p:txBody>
          <a:bodyPr>
            <a:noAutofit/>
          </a:bodyPr>
          <a:lstStyle/>
          <a:p>
            <a:pPr lvl="0" algn="r" rtl="1">
              <a:lnSpc>
                <a:spcPct val="150000"/>
              </a:lnSpc>
            </a:pPr>
            <a:r>
              <a:rPr lang="fa-IR" dirty="0" smtClean="0">
                <a:solidFill>
                  <a:schemeClr val="tx1"/>
                </a:solidFill>
                <a:cs typeface="B Nazanin" pitchFamily="2" charset="-78"/>
              </a:rPr>
              <a:t>تخت </a:t>
            </a:r>
            <a:r>
              <a:rPr lang="en-US" dirty="0" smtClean="0">
                <a:solidFill>
                  <a:schemeClr val="tx1"/>
                </a:solidFill>
                <a:cs typeface="B Nazanin" pitchFamily="2" charset="-78"/>
              </a:rPr>
              <a:t>LDRP </a:t>
            </a:r>
            <a:r>
              <a:rPr lang="fa-IR" dirty="0" smtClean="0">
                <a:solidFill>
                  <a:schemeClr val="tx1"/>
                </a:solidFill>
                <a:cs typeface="B Nazanin" pitchFamily="2" charset="-78"/>
              </a:rPr>
              <a:t>/</a:t>
            </a:r>
            <a:r>
              <a:rPr lang="en-US" dirty="0" smtClean="0">
                <a:solidFill>
                  <a:schemeClr val="tx1"/>
                </a:solidFill>
                <a:cs typeface="B Nazanin" pitchFamily="2" charset="-78"/>
              </a:rPr>
              <a:t>LDR </a:t>
            </a:r>
            <a:r>
              <a:rPr lang="fa-IR" dirty="0" smtClean="0">
                <a:solidFill>
                  <a:schemeClr val="tx1"/>
                </a:solidFill>
                <a:cs typeface="B Nazanin" pitchFamily="2" charset="-78"/>
              </a:rPr>
              <a:t> :  مطابق با نامه شماره 13116/409  مورخ 96/05/21وزارت متبوع در خصوص " نحوه محاسبه آمار بخش </a:t>
            </a:r>
            <a:r>
              <a:rPr lang="en-US" dirty="0" smtClean="0">
                <a:solidFill>
                  <a:schemeClr val="tx1"/>
                </a:solidFill>
                <a:cs typeface="B Nazanin" pitchFamily="2" charset="-78"/>
              </a:rPr>
              <a:t> LDR </a:t>
            </a:r>
            <a:r>
              <a:rPr lang="fa-IR" dirty="0" smtClean="0">
                <a:solidFill>
                  <a:schemeClr val="tx1"/>
                </a:solidFill>
                <a:cs typeface="B Nazanin" pitchFamily="2" charset="-78"/>
              </a:rPr>
              <a:t>  در سامانه اواب " ،تخت  </a:t>
            </a:r>
            <a:r>
              <a:rPr lang="en-US" dirty="0" smtClean="0">
                <a:solidFill>
                  <a:schemeClr val="tx1"/>
                </a:solidFill>
                <a:cs typeface="B Nazanin" pitchFamily="2" charset="-78"/>
              </a:rPr>
              <a:t>LDRP/LDR  </a:t>
            </a:r>
            <a:r>
              <a:rPr lang="fa-IR" dirty="0" smtClean="0">
                <a:solidFill>
                  <a:schemeClr val="tx1"/>
                </a:solidFill>
                <a:cs typeface="B Nazanin" pitchFamily="2" charset="-78"/>
              </a:rPr>
              <a:t> نیز جزو تختهای  بستری محسوب  می گردد . </a:t>
            </a:r>
            <a:endParaRPr lang="en-US" dirty="0" smtClean="0">
              <a:solidFill>
                <a:schemeClr val="tx1"/>
              </a:solidFill>
              <a:cs typeface="B Nazanin" pitchFamily="2" charset="-78"/>
            </a:endParaRPr>
          </a:p>
          <a:p>
            <a:pPr lvl="0" algn="r" rtl="1">
              <a:lnSpc>
                <a:spcPct val="150000"/>
              </a:lnSpc>
            </a:pPr>
            <a:r>
              <a:rPr lang="fa-IR" dirty="0" smtClean="0">
                <a:solidFill>
                  <a:schemeClr val="tx1"/>
                </a:solidFill>
                <a:cs typeface="B Nazanin" pitchFamily="2" charset="-78"/>
              </a:rPr>
              <a:t>تخت اورژانس بستری : مطابق با نامه شماره 13175/400 د مورخ 97/06/14 وزارت متبوع در خصوص " ابلاغ تعاریف جدید در ثبت تخت فعال و بیماران بخشهای اورژانس در سامانه آواب " ، تختهای مستقر در بخش اورژانس بیمارستان ( به جز تختهای بخش اورژانس سرپایی  ( </a:t>
            </a:r>
            <a:r>
              <a:rPr lang="en-US" dirty="0" smtClean="0">
                <a:solidFill>
                  <a:schemeClr val="tx1"/>
                </a:solidFill>
                <a:cs typeface="B Nazanin" pitchFamily="2" charset="-78"/>
              </a:rPr>
              <a:t>FAST  track</a:t>
            </a:r>
            <a:r>
              <a:rPr lang="fa-IR" dirty="0" smtClean="0">
                <a:solidFill>
                  <a:schemeClr val="tx1"/>
                </a:solidFill>
                <a:cs typeface="B Nazanin" pitchFamily="2" charset="-78"/>
              </a:rPr>
              <a:t> ) ) جزو تختهای بستری محسوب می گردد .بیماران این بخش شامل تمام بیماران سطوح 1، 2 و 3 تریاژ می باشند.در محاسبه تخت روز اشغالی این بخش ، لازم است کاربر بیمارستانی بیماران زیر 6 ساعت را یک تخت روز اشغالی محاسبه نماید .</a:t>
            </a:r>
            <a:endParaRPr lang="en-US" dirty="0" smtClean="0">
              <a:solidFill>
                <a:schemeClr val="tx1"/>
              </a:solidFill>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838200" y="794657"/>
            <a:ext cx="381000" cy="646331"/>
          </a:xfrm>
          <a:prstGeom prst="rect">
            <a:avLst/>
          </a:prstGeom>
          <a:noFill/>
        </p:spPr>
        <p:txBody>
          <a:bodyPr wrap="square" rtlCol="1">
            <a:spAutoFit/>
          </a:bodyPr>
          <a:lstStyle/>
          <a:p>
            <a:r>
              <a:rPr lang="fa-IR" dirty="0" smtClean="0"/>
              <a:t>3</a:t>
            </a:r>
          </a:p>
          <a:p>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ctr">
              <a:spcBef>
                <a:spcPct val="0"/>
              </a:spcBef>
            </a:pPr>
            <a:r>
              <a:rPr lang="fa-IR" sz="3600" b="1" dirty="0" smtClean="0">
                <a:cs typeface="B Nazanin" pitchFamily="2" charset="-78"/>
              </a:rPr>
              <a:t>دستورالعمل تكميل فرمهاي آماربيمارستانی</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700119" y="1543987"/>
            <a:ext cx="8259580" cy="4976734"/>
          </a:xfrm>
        </p:spPr>
        <p:txBody>
          <a:bodyPr>
            <a:noAutofit/>
          </a:bodyPr>
          <a:lstStyle/>
          <a:p>
            <a:pPr algn="r" rtl="1">
              <a:buNone/>
            </a:pPr>
            <a:r>
              <a:rPr lang="fa-IR" b="1" dirty="0" smtClean="0">
                <a:solidFill>
                  <a:srgbClr val="FF0000"/>
                </a:solidFill>
                <a:cs typeface="B Nazanin" pitchFamily="2" charset="-78"/>
              </a:rPr>
              <a:t>دستورالعمل تکمیل فرم آمار ماهیانه درمان بالینی بخش( فرم شماره 2 )</a:t>
            </a:r>
          </a:p>
          <a:p>
            <a:pPr lvl="0" algn="r" rtl="1">
              <a:lnSpc>
                <a:spcPct val="150000"/>
              </a:lnSpc>
            </a:pPr>
            <a:r>
              <a:rPr lang="fa-IR" dirty="0" smtClean="0">
                <a:solidFill>
                  <a:schemeClr val="tx1"/>
                </a:solidFill>
                <a:cs typeface="B Nazanin" pitchFamily="2" charset="-78"/>
              </a:rPr>
              <a:t>این فرم جهت محاسبه آمارعملکرد ماهیانه هربخش  طراحی گردیده است .</a:t>
            </a:r>
            <a:endParaRPr lang="en-US" dirty="0" smtClean="0">
              <a:solidFill>
                <a:schemeClr val="tx1"/>
              </a:solidFill>
              <a:cs typeface="B Nazanin" pitchFamily="2" charset="-78"/>
            </a:endParaRPr>
          </a:p>
          <a:p>
            <a:pPr lvl="0" algn="r" rtl="1">
              <a:lnSpc>
                <a:spcPct val="150000"/>
              </a:lnSpc>
            </a:pPr>
            <a:r>
              <a:rPr lang="fa-IR" dirty="0" smtClean="0">
                <a:solidFill>
                  <a:schemeClr val="tx1"/>
                </a:solidFill>
                <a:cs typeface="B Nazanin" pitchFamily="2" charset="-78"/>
              </a:rPr>
              <a:t>مسئول آماربیمارستان باتوجه به فرمهای آمار روزانه هربخش نسبت به ثبت آماردراین فرم اقدام می نماید .</a:t>
            </a:r>
            <a:endParaRPr lang="en-US" dirty="0" smtClean="0">
              <a:solidFill>
                <a:schemeClr val="tx1"/>
              </a:solidFill>
              <a:cs typeface="B Nazanin" pitchFamily="2" charset="-78"/>
            </a:endParaRPr>
          </a:p>
          <a:p>
            <a:pPr lvl="0" algn="r" rtl="1">
              <a:lnSpc>
                <a:spcPct val="150000"/>
              </a:lnSpc>
            </a:pPr>
            <a:r>
              <a:rPr lang="fa-IR" dirty="0" smtClean="0">
                <a:solidFill>
                  <a:schemeClr val="tx1"/>
                </a:solidFill>
                <a:cs typeface="B Nazanin" pitchFamily="2" charset="-78"/>
              </a:rPr>
              <a:t>مسئول آماربیمارستان بایستی به تعداد بخشهای تخصصی فعال دربیمارستان فرم آمارماهیانه درمان بالینبی بخش دربرنامه اکسل ایجاد نماید .</a:t>
            </a:r>
            <a:endParaRPr lang="en-US" dirty="0" smtClean="0">
              <a:solidFill>
                <a:schemeClr val="tx1"/>
              </a:solidFill>
              <a:cs typeface="B Nazanin" pitchFamily="2" charset="-78"/>
            </a:endParaRPr>
          </a:p>
          <a:p>
            <a:pPr lvl="0" algn="r" rtl="1">
              <a:lnSpc>
                <a:spcPct val="150000"/>
              </a:lnSpc>
            </a:pPr>
            <a:r>
              <a:rPr lang="fa-IR" dirty="0" smtClean="0">
                <a:solidFill>
                  <a:schemeClr val="tx1"/>
                </a:solidFill>
                <a:cs typeface="B Nazanin" pitchFamily="2" charset="-78"/>
              </a:rPr>
              <a:t>درصورتیکه دریک بیمارستان چندبخش بایک تخصص فعال می باشند مثل (سی سی یو 1 و سی سی یو2) ویا (سی سی یو اطفال و سی سی یو بزرگسال) ویا(داخلی مردان وداخلی زنان) و ..... بایستی مجموع عملکرد این بخشها درقالب یک بخش کلی باتوجه به عناوین بخشهای موجود درسامانه آواب وسطح بندی تختها درنظرگرفته شود.</a:t>
            </a:r>
            <a:endParaRPr lang="en-US" dirty="0" smtClean="0">
              <a:solidFill>
                <a:schemeClr val="tx1"/>
              </a:solidFill>
              <a:cs typeface="B Nazanin" pitchFamily="2" charset="-78"/>
            </a:endParaRPr>
          </a:p>
          <a:p>
            <a:pPr algn="r" rtl="1">
              <a:buNone/>
            </a:pPr>
            <a:endParaRPr lang="fa-IR" b="1" dirty="0" smtClean="0">
              <a:solidFill>
                <a:srgbClr val="FF0000"/>
              </a:solidFill>
              <a:cs typeface="B Nazanin" pitchFamily="2" charset="-78"/>
            </a:endParaRPr>
          </a:p>
          <a:p>
            <a:pPr algn="r" rtl="1"/>
            <a:endParaRPr lang="en-US" dirty="0" smtClean="0">
              <a:solidFill>
                <a:srgbClr val="FF0000"/>
              </a:solidFill>
              <a:cs typeface="B Nazanin" pitchFamily="2" charset="-78"/>
            </a:endParaRPr>
          </a:p>
          <a:p>
            <a:pPr algn="justLow" rtl="1">
              <a:lnSpc>
                <a:spcPct val="150000"/>
              </a:lnSpc>
              <a:buNone/>
            </a:pPr>
            <a:endParaRPr lang="en-US" dirty="0">
              <a:solidFill>
                <a:schemeClr val="tx1"/>
              </a:solidFill>
              <a:cs typeface="B Nazanin" pitchFamily="2" charset="-78"/>
            </a:endParaRPr>
          </a:p>
        </p:txBody>
      </p:sp>
      <p:sp>
        <p:nvSpPr>
          <p:cNvPr id="5" name="TextBox 4"/>
          <p:cNvSpPr txBox="1"/>
          <p:nvPr/>
        </p:nvSpPr>
        <p:spPr>
          <a:xfrm>
            <a:off x="838200" y="794657"/>
            <a:ext cx="381000" cy="369332"/>
          </a:xfrm>
          <a:prstGeom prst="rect">
            <a:avLst/>
          </a:prstGeom>
          <a:noFill/>
        </p:spPr>
        <p:txBody>
          <a:bodyPr wrap="square" rtlCol="1">
            <a:spAutoFit/>
          </a:bodyPr>
          <a:lstStyle/>
          <a:p>
            <a:r>
              <a:rPr lang="fa-IR" dirty="0" smtClean="0"/>
              <a:t>4</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r">
              <a:spcBef>
                <a:spcPct val="0"/>
              </a:spcBef>
            </a:pPr>
            <a:r>
              <a:rPr lang="fa-IR" b="1" dirty="0" smtClean="0">
                <a:solidFill>
                  <a:schemeClr val="tx1"/>
                </a:solidFill>
                <a:cs typeface="B Nazanin" pitchFamily="2" charset="-78"/>
              </a:rPr>
              <a:t>ادامه دستورالعمل تکمیل فرم شماره2</a:t>
            </a:r>
            <a:endParaRPr lang="fa-IR"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700119" y="1971040"/>
            <a:ext cx="8259580" cy="4549680"/>
          </a:xfrm>
        </p:spPr>
        <p:txBody>
          <a:bodyPr>
            <a:noAutofit/>
          </a:bodyPr>
          <a:lstStyle/>
          <a:p>
            <a:pPr lvl="0" algn="r" rtl="1">
              <a:lnSpc>
                <a:spcPct val="150000"/>
              </a:lnSpc>
            </a:pPr>
            <a:r>
              <a:rPr lang="fa-IR" b="1" dirty="0" smtClean="0">
                <a:solidFill>
                  <a:schemeClr val="tx1"/>
                </a:solidFill>
                <a:cs typeface="B Nazanin" pitchFamily="2" charset="-78"/>
              </a:rPr>
              <a:t>بخش اورژانس بستری :</a:t>
            </a:r>
            <a:r>
              <a:rPr lang="fa-IR" dirty="0" smtClean="0">
                <a:solidFill>
                  <a:schemeClr val="tx1"/>
                </a:solidFill>
                <a:cs typeface="B Nazanin" pitchFamily="2" charset="-78"/>
              </a:rPr>
              <a:t> این بخش در بخش بستری سامانه آواب با عنوان اورژانس بستری تعریف گردیده است. تخت فعال این بخش، شامل تختهای مستقر در بخش اورژانس بیمارستان به جز تخت های اورژانس سرپایی می شود. در محاسبه تخت روز اشغالی این بخش، کاربر بیمارستانی لازم است برای بیماران زیر 6 ساعت یک تخت روز اشغالی محاسبه نماید.</a:t>
            </a:r>
            <a:r>
              <a:rPr lang="en-US" dirty="0" smtClean="0">
                <a:solidFill>
                  <a:schemeClr val="tx1"/>
                </a:solidFill>
                <a:cs typeface="B Nazanin" pitchFamily="2" charset="-78"/>
              </a:rPr>
              <a:t> </a:t>
            </a:r>
            <a:r>
              <a:rPr lang="fa-IR" dirty="0" smtClean="0">
                <a:solidFill>
                  <a:schemeClr val="tx1"/>
                </a:solidFill>
                <a:cs typeface="B Nazanin" pitchFamily="2" charset="-78"/>
              </a:rPr>
              <a:t>جهت جلوگیری از افزایش کاذب ضریب اشغال، این مورد در فرمول محاشبه ضریب اشغال در سامانه آواب لحاظ گردد.</a:t>
            </a:r>
            <a:endParaRPr lang="en-US" dirty="0" smtClean="0">
              <a:solidFill>
                <a:schemeClr val="tx1"/>
              </a:solidFill>
              <a:cs typeface="B Nazanin" pitchFamily="2" charset="-78"/>
            </a:endParaRPr>
          </a:p>
          <a:p>
            <a:pPr algn="r" rtl="1">
              <a:lnSpc>
                <a:spcPct val="150000"/>
              </a:lnSpc>
              <a:buNone/>
            </a:pPr>
            <a:endParaRPr lang="fa-IR" b="1" dirty="0" smtClean="0">
              <a:solidFill>
                <a:srgbClr val="FF0000"/>
              </a:solidFill>
              <a:cs typeface="B Nazanin" pitchFamily="2" charset="-78"/>
            </a:endParaRPr>
          </a:p>
          <a:p>
            <a:pPr algn="r" rtl="1">
              <a:lnSpc>
                <a:spcPct val="150000"/>
              </a:lnSpc>
            </a:pPr>
            <a:endParaRPr lang="en-US" dirty="0" smtClean="0">
              <a:solidFill>
                <a:srgbClr val="FF0000"/>
              </a:solidFill>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838200" y="794657"/>
            <a:ext cx="381000" cy="369332"/>
          </a:xfrm>
          <a:prstGeom prst="rect">
            <a:avLst/>
          </a:prstGeom>
          <a:noFill/>
        </p:spPr>
        <p:txBody>
          <a:bodyPr wrap="square" rtlCol="1">
            <a:spAutoFit/>
          </a:bodyPr>
          <a:lstStyle/>
          <a:p>
            <a:r>
              <a:rPr lang="fa-IR" dirty="0" smtClean="0"/>
              <a:t>5</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ctr">
              <a:spcBef>
                <a:spcPct val="0"/>
              </a:spcBef>
            </a:pPr>
            <a:r>
              <a:rPr lang="fa-IR" sz="3600" b="1" dirty="0" smtClean="0">
                <a:cs typeface="B Nazanin" pitchFamily="2" charset="-78"/>
              </a:rPr>
              <a:t>دستورالعمل تكميل فرمهاي آماربيمارستانی</a:t>
            </a:r>
            <a:endParaRPr lang="fa-IR"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700119" y="1543987"/>
            <a:ext cx="8259580" cy="4976734"/>
          </a:xfrm>
        </p:spPr>
        <p:txBody>
          <a:bodyPr>
            <a:noAutofit/>
          </a:bodyPr>
          <a:lstStyle/>
          <a:p>
            <a:pPr algn="r" rtl="1">
              <a:buNone/>
            </a:pPr>
            <a:r>
              <a:rPr lang="fa-IR" b="1" dirty="0" smtClean="0">
                <a:solidFill>
                  <a:srgbClr val="FF0000"/>
                </a:solidFill>
                <a:cs typeface="B Nazanin" pitchFamily="2" charset="-78"/>
              </a:rPr>
              <a:t>دستورالعمل تکمیل فرم فعالیت ماهیانه بخشها ( فرم شماره 3 ) </a:t>
            </a:r>
          </a:p>
          <a:p>
            <a:pPr algn="r" rtl="1">
              <a:lnSpc>
                <a:spcPct val="150000"/>
              </a:lnSpc>
            </a:pPr>
            <a:r>
              <a:rPr lang="fa-IR" dirty="0" smtClean="0">
                <a:cs typeface="B Nazanin" pitchFamily="2" charset="-78"/>
              </a:rPr>
              <a:t>نکته : جهت سهولت درکاروجلوگیری ازاشتباه درثبت آمارها ، بهتراست مسئولین آمار عناوین تمامی بخشهای موجود دربیمارستان رادرفرم خام آمارماهیانه ثبت وذخیره نمایند.</a:t>
            </a:r>
            <a:endParaRPr lang="en-US" dirty="0" smtClean="0">
              <a:cs typeface="B Nazanin" pitchFamily="2" charset="-78"/>
            </a:endParaRPr>
          </a:p>
          <a:p>
            <a:pPr algn="r" rtl="1">
              <a:lnSpc>
                <a:spcPct val="150000"/>
              </a:lnSpc>
            </a:pPr>
            <a:r>
              <a:rPr lang="fa-IR" dirty="0" smtClean="0">
                <a:cs typeface="B Nazanin" pitchFamily="2" charset="-78"/>
              </a:rPr>
              <a:t>نکته : درخصوص انتقال اطلاعات ازستون جمع فرم شماره 2 به فرم شماره 3 میتوان ازامکانات فرمول نویسی دربرنانه اکسل استفاده نمود ولیکن بایستی اطلاعات قبل ازارسال به معاونت درمان درهردوفرم کنترل گردیده وازصحت آمارهااطمینان حاصل کردد. </a:t>
            </a:r>
            <a:endParaRPr lang="en-US" dirty="0" smtClean="0">
              <a:cs typeface="B Nazanin" pitchFamily="2" charset="-78"/>
            </a:endParaRPr>
          </a:p>
          <a:p>
            <a:pPr algn="r" rtl="1">
              <a:lnSpc>
                <a:spcPct val="150000"/>
              </a:lnSpc>
            </a:pPr>
            <a:r>
              <a:rPr lang="fa-IR" dirty="0" smtClean="0">
                <a:cs typeface="B Nazanin" pitchFamily="2" charset="-78"/>
              </a:rPr>
              <a:t>نکته مهم : درصورت هرگونه تغییر درتعداد بخشها ، عناوین بخشها ، تعدادتختها و ......( فعال شدن بخش جدید ویاغیرفعال شدن یک بخش)  موارد بصورت توضیح در پایین فرم ذکر گردد.</a:t>
            </a:r>
            <a:endParaRPr lang="en-US" dirty="0" smtClean="0">
              <a:cs typeface="B Nazanin" pitchFamily="2" charset="-78"/>
            </a:endParaRPr>
          </a:p>
          <a:p>
            <a:pPr lvl="0" algn="r" rtl="1">
              <a:lnSpc>
                <a:spcPct val="150000"/>
              </a:lnSpc>
            </a:pPr>
            <a:endParaRPr lang="fa-IR" b="1" dirty="0" smtClean="0">
              <a:solidFill>
                <a:srgbClr val="FF0000"/>
              </a:solidFill>
              <a:cs typeface="B Nazanin" pitchFamily="2" charset="-78"/>
            </a:endParaRPr>
          </a:p>
          <a:p>
            <a:pPr algn="r" rtl="1"/>
            <a:endParaRPr lang="en-US" dirty="0" smtClean="0">
              <a:solidFill>
                <a:srgbClr val="FF0000"/>
              </a:solidFill>
              <a:cs typeface="B Nazanin" pitchFamily="2" charset="-78"/>
            </a:endParaRPr>
          </a:p>
          <a:p>
            <a:pPr algn="justLow" rtl="1">
              <a:lnSpc>
                <a:spcPct val="150000"/>
              </a:lnSpc>
              <a:buNone/>
            </a:pPr>
            <a:endParaRPr lang="en-US" dirty="0">
              <a:solidFill>
                <a:schemeClr val="tx1"/>
              </a:solidFill>
              <a:cs typeface="B Nazanin" pitchFamily="2" charset="-78"/>
            </a:endParaRPr>
          </a:p>
        </p:txBody>
      </p:sp>
      <p:sp>
        <p:nvSpPr>
          <p:cNvPr id="5" name="TextBox 4"/>
          <p:cNvSpPr txBox="1"/>
          <p:nvPr/>
        </p:nvSpPr>
        <p:spPr>
          <a:xfrm>
            <a:off x="838200" y="794657"/>
            <a:ext cx="381000" cy="369332"/>
          </a:xfrm>
          <a:prstGeom prst="rect">
            <a:avLst/>
          </a:prstGeom>
          <a:noFill/>
        </p:spPr>
        <p:txBody>
          <a:bodyPr wrap="square" rtlCol="1">
            <a:spAutoFit/>
          </a:bodyPr>
          <a:lstStyle/>
          <a:p>
            <a:r>
              <a:rPr lang="fa-IR" dirty="0" smtClean="0"/>
              <a:t>6</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38859" y="359765"/>
            <a:ext cx="8259580" cy="869595"/>
          </a:xfrm>
          <a:effectLst>
            <a:outerShdw blurRad="50800" dist="50800" dir="5400000" algn="ctr" rotWithShape="0">
              <a:schemeClr val="accent1">
                <a:lumMod val="40000"/>
                <a:lumOff val="60000"/>
              </a:schemeClr>
            </a:outerShdw>
          </a:effectLst>
        </p:spPr>
        <p:txBody>
          <a:bodyPr vert="horz" lIns="91440" tIns="45720" rIns="91440" bIns="45720" rtlCol="0" anchor="b">
            <a:noAutofit/>
          </a:bodyPr>
          <a:lstStyle/>
          <a:p>
            <a:pPr algn="r">
              <a:spcBef>
                <a:spcPct val="0"/>
              </a:spcBef>
            </a:pPr>
            <a:r>
              <a:rPr lang="fa-IR" b="1" dirty="0" smtClean="0">
                <a:solidFill>
                  <a:schemeClr val="tx1"/>
                </a:solidFill>
                <a:cs typeface="B Nazanin" pitchFamily="2" charset="-78"/>
              </a:rPr>
              <a:t>ادامه دستورالعمل تکمیل فرم شماره3</a:t>
            </a:r>
            <a:endParaRPr lang="fa-IR"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j-lt"/>
              <a:ea typeface="+mj-ea"/>
              <a:cs typeface="B Nazanin" pitchFamily="2" charset="-78"/>
            </a:endParaRPr>
          </a:p>
        </p:txBody>
      </p:sp>
      <p:sp>
        <p:nvSpPr>
          <p:cNvPr id="4" name="Content Placeholder 3"/>
          <p:cNvSpPr>
            <a:spLocks noGrp="1"/>
          </p:cNvSpPr>
          <p:nvPr>
            <p:ph sz="half" idx="2"/>
          </p:nvPr>
        </p:nvSpPr>
        <p:spPr>
          <a:xfrm>
            <a:off x="1700119" y="1971040"/>
            <a:ext cx="8259580" cy="4549680"/>
          </a:xfrm>
        </p:spPr>
        <p:txBody>
          <a:bodyPr>
            <a:noAutofit/>
          </a:bodyPr>
          <a:lstStyle/>
          <a:p>
            <a:pPr lvl="0" algn="r" rtl="1">
              <a:lnSpc>
                <a:spcPct val="150000"/>
              </a:lnSpc>
            </a:pPr>
            <a:r>
              <a:rPr lang="fa-IR" b="1" dirty="0" smtClean="0">
                <a:cs typeface="B Nazanin" pitchFamily="2" charset="-78"/>
              </a:rPr>
              <a:t>بخش اورژانس بستری :</a:t>
            </a:r>
            <a:r>
              <a:rPr lang="fa-IR" dirty="0" smtClean="0">
                <a:cs typeface="B Nazanin" pitchFamily="2" charset="-78"/>
              </a:rPr>
              <a:t> این بخش در بخش بستری سامانه آواب با عنوان اورژانس بستری تعریف گردیده است. تخت فعال این بخش، شامل تختهای مستقر در بخش اورژانس بیمارستان به جز تخت های اورژانس سرپایی می شود. در محاسبه تخت روز اشغالی این بخش، کاربر بیمارستانی لازم است برای بیماران زیر 6 ساعت یک تخت روز اشغالی محاسبه نماید.</a:t>
            </a:r>
            <a:r>
              <a:rPr lang="en-US" dirty="0" smtClean="0">
                <a:cs typeface="B Nazanin" pitchFamily="2" charset="-78"/>
              </a:rPr>
              <a:t> </a:t>
            </a:r>
            <a:r>
              <a:rPr lang="fa-IR" dirty="0" smtClean="0">
                <a:cs typeface="B Nazanin" pitchFamily="2" charset="-78"/>
              </a:rPr>
              <a:t>جهت جلوگیری از افزایش کاذب ضریب اشغال، این مورد در فرمول محاشبه ضریب اشغال در سامانه آواب لحاظ گردد.</a:t>
            </a:r>
          </a:p>
          <a:p>
            <a:pPr algn="r" rtl="1">
              <a:lnSpc>
                <a:spcPct val="150000"/>
              </a:lnSpc>
            </a:pPr>
            <a:r>
              <a:rPr lang="fa-IR" dirty="0" smtClean="0">
                <a:cs typeface="B Nazanin" pitchFamily="2" charset="-78"/>
              </a:rPr>
              <a:t>نکته مهم : باتوجه به اینکه بیماران منتقل شده بین بخشها شامل بیماران وارد شده ویاخارج شده ازبیمارستان نمی باشند ، بنابراین هنگام محاسبه شاخص هاي مربوط به کل بيمارستان ، تعداد كل بيماران بستري شده جديد ، فقط مجموع ستون هاي مراجعه مستقيم و انتقالي از بيمارستان ديگر در نظر گرفته مي شود</a:t>
            </a:r>
            <a:r>
              <a:rPr lang="en-US" dirty="0" smtClean="0">
                <a:cs typeface="B Nazanin" pitchFamily="2" charset="-78"/>
              </a:rPr>
              <a:t> . </a:t>
            </a:r>
            <a:r>
              <a:rPr lang="fa-IR" dirty="0" smtClean="0">
                <a:cs typeface="B Nazanin" pitchFamily="2" charset="-78"/>
              </a:rPr>
              <a:t>و تعداد كل بيماران مرخص شده بيمارستان ، فقط مجموع ستون هاي مرخص شده از بيمارستان ، انتقالي به بيمارستان ديگر و تعداد بيمار فوت شده در نظر گرفته مي شوند</a:t>
            </a:r>
            <a:r>
              <a:rPr lang="en-US" dirty="0" smtClean="0">
                <a:cs typeface="B Nazanin" pitchFamily="2" charset="-78"/>
              </a:rPr>
              <a:t>.</a:t>
            </a:r>
          </a:p>
          <a:p>
            <a:pPr lvl="0" algn="r" rtl="1">
              <a:lnSpc>
                <a:spcPct val="150000"/>
              </a:lnSpc>
            </a:pPr>
            <a:endParaRPr lang="en-US" dirty="0" smtClean="0">
              <a:cs typeface="B Nazanin" pitchFamily="2" charset="-78"/>
            </a:endParaRPr>
          </a:p>
          <a:p>
            <a:pPr algn="r" rtl="1">
              <a:lnSpc>
                <a:spcPct val="150000"/>
              </a:lnSpc>
              <a:buNone/>
            </a:pPr>
            <a:endParaRPr lang="fa-IR" b="1" dirty="0" smtClean="0">
              <a:solidFill>
                <a:srgbClr val="FF0000"/>
              </a:solidFill>
              <a:cs typeface="B Nazanin" pitchFamily="2" charset="-78"/>
            </a:endParaRPr>
          </a:p>
          <a:p>
            <a:pPr algn="r" rtl="1">
              <a:lnSpc>
                <a:spcPct val="150000"/>
              </a:lnSpc>
            </a:pPr>
            <a:endParaRPr lang="en-US" dirty="0" smtClean="0">
              <a:solidFill>
                <a:srgbClr val="FF0000"/>
              </a:solidFill>
              <a:cs typeface="B Nazanin" pitchFamily="2" charset="-78"/>
            </a:endParaRPr>
          </a:p>
          <a:p>
            <a:pPr algn="r" rtl="1">
              <a:lnSpc>
                <a:spcPct val="150000"/>
              </a:lnSpc>
              <a:buNone/>
            </a:pPr>
            <a:endParaRPr lang="en-US" dirty="0">
              <a:solidFill>
                <a:schemeClr val="tx1"/>
              </a:solidFill>
              <a:cs typeface="B Nazanin" pitchFamily="2" charset="-78"/>
            </a:endParaRPr>
          </a:p>
        </p:txBody>
      </p:sp>
      <p:sp>
        <p:nvSpPr>
          <p:cNvPr id="5" name="TextBox 4"/>
          <p:cNvSpPr txBox="1"/>
          <p:nvPr/>
        </p:nvSpPr>
        <p:spPr>
          <a:xfrm>
            <a:off x="838200" y="794657"/>
            <a:ext cx="381000" cy="369332"/>
          </a:xfrm>
          <a:prstGeom prst="rect">
            <a:avLst/>
          </a:prstGeom>
          <a:noFill/>
        </p:spPr>
        <p:txBody>
          <a:bodyPr wrap="square" rtlCol="1">
            <a:spAutoFit/>
          </a:bodyPr>
          <a:lstStyle/>
          <a:p>
            <a:r>
              <a:rPr lang="fa-IR" dirty="0" smtClean="0"/>
              <a:t>7</a:t>
            </a:r>
            <a:endParaRPr lang="fa-IR" dirty="0"/>
          </a:p>
        </p:txBody>
      </p:sp>
    </p:spTree>
    <p:extLst>
      <p:ext uri="{BB962C8B-B14F-4D97-AF65-F5344CB8AC3E}">
        <p14:creationId xmlns:p14="http://schemas.microsoft.com/office/powerpoint/2010/main" val="3011221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995</TotalTime>
  <Words>2476</Words>
  <Application>Microsoft Office PowerPoint</Application>
  <PresentationFormat>Custom</PresentationFormat>
  <Paragraphs>135</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Wisp</vt:lpstr>
      <vt:lpstr>PowerPoint Presentation</vt:lpstr>
      <vt:lpstr>دستورالعمل تکمیل فرمهای آمار بیمارستانی  بازنگري ششم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Health.gov.ir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واحدی برزکی خانم اکرم</dc:creator>
  <cp:lastModifiedBy>saeid karimi</cp:lastModifiedBy>
  <cp:revision>216</cp:revision>
  <dcterms:created xsi:type="dcterms:W3CDTF">2014-09-14T10:52:53Z</dcterms:created>
  <dcterms:modified xsi:type="dcterms:W3CDTF">2020-02-18T07:35:23Z</dcterms:modified>
</cp:coreProperties>
</file>